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10" r:id="rId5"/>
    <p:sldMasterId id="2147483696" r:id="rId6"/>
  </p:sldMasterIdLst>
  <p:notesMasterIdLst>
    <p:notesMasterId r:id="rId38"/>
  </p:notesMasterIdLst>
  <p:handoutMasterIdLst>
    <p:handoutMasterId r:id="rId39"/>
  </p:handoutMasterIdLst>
  <p:sldIdLst>
    <p:sldId id="488" r:id="rId7"/>
    <p:sldId id="411" r:id="rId8"/>
    <p:sldId id="517" r:id="rId9"/>
    <p:sldId id="489" r:id="rId10"/>
    <p:sldId id="492" r:id="rId11"/>
    <p:sldId id="491" r:id="rId12"/>
    <p:sldId id="495" r:id="rId13"/>
    <p:sldId id="496" r:id="rId14"/>
    <p:sldId id="447" r:id="rId15"/>
    <p:sldId id="448" r:id="rId16"/>
    <p:sldId id="497" r:id="rId17"/>
    <p:sldId id="513" r:id="rId18"/>
    <p:sldId id="514" r:id="rId19"/>
    <p:sldId id="515" r:id="rId20"/>
    <p:sldId id="499" r:id="rId21"/>
    <p:sldId id="501" r:id="rId22"/>
    <p:sldId id="502" r:id="rId23"/>
    <p:sldId id="503" r:id="rId24"/>
    <p:sldId id="504" r:id="rId25"/>
    <p:sldId id="507" r:id="rId26"/>
    <p:sldId id="508" r:id="rId27"/>
    <p:sldId id="510" r:id="rId28"/>
    <p:sldId id="511" r:id="rId29"/>
    <p:sldId id="509" r:id="rId30"/>
    <p:sldId id="512" r:id="rId31"/>
    <p:sldId id="516" r:id="rId32"/>
    <p:sldId id="267" r:id="rId33"/>
    <p:sldId id="493" r:id="rId34"/>
    <p:sldId id="518" r:id="rId35"/>
    <p:sldId id="487" r:id="rId36"/>
    <p:sldId id="494" r:id="rId3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8C773E-9A19-56C8-4DDE-C42893E159E3}" name="Rondi Watson" initials="RW" userId="S::RWatson@ardc.org::27071250-28cc-427d-b27f-2276b0aa58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ADBF"/>
    <a:srgbClr val="FC692E"/>
    <a:srgbClr val="FF6600"/>
    <a:srgbClr val="6BB76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83333" autoAdjust="0"/>
  </p:normalViewPr>
  <p:slideViewPr>
    <p:cSldViewPr>
      <p:cViewPr varScale="1">
        <p:scale>
          <a:sx n="92" d="100"/>
          <a:sy n="92" d="100"/>
        </p:scale>
        <p:origin x="205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Wenholz" userId="c616176d-ab3d-4602-9f39-3c3cfe5441ed" providerId="ADAL" clId="{6FA6E2AD-3765-49D6-8958-421C73864E3A}"/>
    <pc:docChg chg="custSel addSld modSld sldOrd">
      <pc:chgData name="Mike Wenholz" userId="c616176d-ab3d-4602-9f39-3c3cfe5441ed" providerId="ADAL" clId="{6FA6E2AD-3765-49D6-8958-421C73864E3A}" dt="2025-02-19T20:12:15.157" v="128" actId="20577"/>
      <pc:docMkLst>
        <pc:docMk/>
      </pc:docMkLst>
      <pc:sldChg chg="ord">
        <pc:chgData name="Mike Wenholz" userId="c616176d-ab3d-4602-9f39-3c3cfe5441ed" providerId="ADAL" clId="{6FA6E2AD-3765-49D6-8958-421C73864E3A}" dt="2025-02-19T17:56:34.590" v="99"/>
        <pc:sldMkLst>
          <pc:docMk/>
          <pc:sldMk cId="1841215199" sldId="487"/>
        </pc:sldMkLst>
      </pc:sldChg>
      <pc:sldChg chg="delSp modSp mod">
        <pc:chgData name="Mike Wenholz" userId="c616176d-ab3d-4602-9f39-3c3cfe5441ed" providerId="ADAL" clId="{6FA6E2AD-3765-49D6-8958-421C73864E3A}" dt="2025-02-19T17:53:32.942" v="20" actId="20577"/>
        <pc:sldMkLst>
          <pc:docMk/>
          <pc:sldMk cId="2553838995" sldId="491"/>
        </pc:sldMkLst>
        <pc:spChg chg="del mod">
          <ac:chgData name="Mike Wenholz" userId="c616176d-ab3d-4602-9f39-3c3cfe5441ed" providerId="ADAL" clId="{6FA6E2AD-3765-49D6-8958-421C73864E3A}" dt="2025-02-19T17:53:11.689" v="2" actId="478"/>
          <ac:spMkLst>
            <pc:docMk/>
            <pc:sldMk cId="2553838995" sldId="491"/>
            <ac:spMk id="7" creationId="{5F8AEF11-3C5C-87E1-84D5-6D5FF0F8E071}"/>
          </ac:spMkLst>
        </pc:spChg>
        <pc:spChg chg="del">
          <ac:chgData name="Mike Wenholz" userId="c616176d-ab3d-4602-9f39-3c3cfe5441ed" providerId="ADAL" clId="{6FA6E2AD-3765-49D6-8958-421C73864E3A}" dt="2025-02-19T17:53:17.893" v="3" actId="478"/>
          <ac:spMkLst>
            <pc:docMk/>
            <pc:sldMk cId="2553838995" sldId="491"/>
            <ac:spMk id="8" creationId="{B5E4D47D-AB63-5AC4-F8D7-D8331091ABD9}"/>
          </ac:spMkLst>
        </pc:spChg>
        <pc:graphicFrameChg chg="modGraphic">
          <ac:chgData name="Mike Wenholz" userId="c616176d-ab3d-4602-9f39-3c3cfe5441ed" providerId="ADAL" clId="{6FA6E2AD-3765-49D6-8958-421C73864E3A}" dt="2025-02-19T17:53:32.942" v="20" actId="20577"/>
          <ac:graphicFrameMkLst>
            <pc:docMk/>
            <pc:sldMk cId="2553838995" sldId="491"/>
            <ac:graphicFrameMk id="6" creationId="{49E67245-875B-13AD-556C-678446483DD8}"/>
          </ac:graphicFrameMkLst>
        </pc:graphicFrameChg>
      </pc:sldChg>
      <pc:sldChg chg="modSp mod">
        <pc:chgData name="Mike Wenholz" userId="c616176d-ab3d-4602-9f39-3c3cfe5441ed" providerId="ADAL" clId="{6FA6E2AD-3765-49D6-8958-421C73864E3A}" dt="2025-02-19T17:56:06.576" v="97" actId="113"/>
        <pc:sldMkLst>
          <pc:docMk/>
          <pc:sldMk cId="3176632084" sldId="492"/>
        </pc:sldMkLst>
        <pc:spChg chg="mod">
          <ac:chgData name="Mike Wenholz" userId="c616176d-ab3d-4602-9f39-3c3cfe5441ed" providerId="ADAL" clId="{6FA6E2AD-3765-49D6-8958-421C73864E3A}" dt="2025-02-19T17:56:06.576" v="97" actId="113"/>
          <ac:spMkLst>
            <pc:docMk/>
            <pc:sldMk cId="3176632084" sldId="492"/>
            <ac:spMk id="5" creationId="{33F436AD-1554-6F27-0D9B-A4652CA852D8}"/>
          </ac:spMkLst>
        </pc:spChg>
      </pc:sldChg>
      <pc:sldChg chg="ord">
        <pc:chgData name="Mike Wenholz" userId="c616176d-ab3d-4602-9f39-3c3cfe5441ed" providerId="ADAL" clId="{6FA6E2AD-3765-49D6-8958-421C73864E3A}" dt="2025-02-19T17:56:34.590" v="99"/>
        <pc:sldMkLst>
          <pc:docMk/>
          <pc:sldMk cId="4116024147" sldId="494"/>
        </pc:sldMkLst>
      </pc:sldChg>
      <pc:sldChg chg="modSp mod">
        <pc:chgData name="Mike Wenholz" userId="c616176d-ab3d-4602-9f39-3c3cfe5441ed" providerId="ADAL" clId="{6FA6E2AD-3765-49D6-8958-421C73864E3A}" dt="2025-02-19T20:07:45.865" v="112"/>
        <pc:sldMkLst>
          <pc:docMk/>
          <pc:sldMk cId="1830500333" sldId="496"/>
        </pc:sldMkLst>
        <pc:spChg chg="mod">
          <ac:chgData name="Mike Wenholz" userId="c616176d-ab3d-4602-9f39-3c3cfe5441ed" providerId="ADAL" clId="{6FA6E2AD-3765-49D6-8958-421C73864E3A}" dt="2025-02-19T20:07:45.865" v="112"/>
          <ac:spMkLst>
            <pc:docMk/>
            <pc:sldMk cId="1830500333" sldId="496"/>
            <ac:spMk id="2" creationId="{AC957979-D40A-410E-F233-EB52033035B6}"/>
          </ac:spMkLst>
        </pc:spChg>
      </pc:sldChg>
      <pc:sldChg chg="modSp mod">
        <pc:chgData name="Mike Wenholz" userId="c616176d-ab3d-4602-9f39-3c3cfe5441ed" providerId="ADAL" clId="{6FA6E2AD-3765-49D6-8958-421C73864E3A}" dt="2025-02-19T20:07:51.989" v="113"/>
        <pc:sldMkLst>
          <pc:docMk/>
          <pc:sldMk cId="990459236" sldId="497"/>
        </pc:sldMkLst>
        <pc:spChg chg="mod">
          <ac:chgData name="Mike Wenholz" userId="c616176d-ab3d-4602-9f39-3c3cfe5441ed" providerId="ADAL" clId="{6FA6E2AD-3765-49D6-8958-421C73864E3A}" dt="2025-02-19T20:07:51.989" v="113"/>
          <ac:spMkLst>
            <pc:docMk/>
            <pc:sldMk cId="990459236" sldId="497"/>
            <ac:spMk id="2" creationId="{8E942E30-2A8C-07FF-D62F-B8B6C928EFB3}"/>
          </ac:spMkLst>
        </pc:spChg>
      </pc:sldChg>
      <pc:sldChg chg="modSp mod">
        <pc:chgData name="Mike Wenholz" userId="c616176d-ab3d-4602-9f39-3c3cfe5441ed" providerId="ADAL" clId="{6FA6E2AD-3765-49D6-8958-421C73864E3A}" dt="2025-02-19T20:08:13.244" v="114"/>
        <pc:sldMkLst>
          <pc:docMk/>
          <pc:sldMk cId="1731214203" sldId="513"/>
        </pc:sldMkLst>
        <pc:spChg chg="mod">
          <ac:chgData name="Mike Wenholz" userId="c616176d-ab3d-4602-9f39-3c3cfe5441ed" providerId="ADAL" clId="{6FA6E2AD-3765-49D6-8958-421C73864E3A}" dt="2025-02-19T20:08:13.244" v="114"/>
          <ac:spMkLst>
            <pc:docMk/>
            <pc:sldMk cId="1731214203" sldId="513"/>
            <ac:spMk id="2" creationId="{E93AC27F-0954-887D-62EF-2A45136B09BE}"/>
          </ac:spMkLst>
        </pc:spChg>
      </pc:sldChg>
      <pc:sldChg chg="modSp mod">
        <pc:chgData name="Mike Wenholz" userId="c616176d-ab3d-4602-9f39-3c3cfe5441ed" providerId="ADAL" clId="{6FA6E2AD-3765-49D6-8958-421C73864E3A}" dt="2025-02-19T20:09:18.175" v="115"/>
        <pc:sldMkLst>
          <pc:docMk/>
          <pc:sldMk cId="2637874105" sldId="514"/>
        </pc:sldMkLst>
        <pc:spChg chg="mod">
          <ac:chgData name="Mike Wenholz" userId="c616176d-ab3d-4602-9f39-3c3cfe5441ed" providerId="ADAL" clId="{6FA6E2AD-3765-49D6-8958-421C73864E3A}" dt="2025-02-19T20:09:18.175" v="115"/>
          <ac:spMkLst>
            <pc:docMk/>
            <pc:sldMk cId="2637874105" sldId="514"/>
            <ac:spMk id="2" creationId="{A9535C6A-91C5-9D92-2C9F-3D6F5E18340F}"/>
          </ac:spMkLst>
        </pc:spChg>
      </pc:sldChg>
      <pc:sldChg chg="modSp mod">
        <pc:chgData name="Mike Wenholz" userId="c616176d-ab3d-4602-9f39-3c3cfe5441ed" providerId="ADAL" clId="{6FA6E2AD-3765-49D6-8958-421C73864E3A}" dt="2025-02-19T20:09:27.329" v="116"/>
        <pc:sldMkLst>
          <pc:docMk/>
          <pc:sldMk cId="2544256024" sldId="515"/>
        </pc:sldMkLst>
        <pc:spChg chg="mod">
          <ac:chgData name="Mike Wenholz" userId="c616176d-ab3d-4602-9f39-3c3cfe5441ed" providerId="ADAL" clId="{6FA6E2AD-3765-49D6-8958-421C73864E3A}" dt="2025-02-19T20:09:27.329" v="116"/>
          <ac:spMkLst>
            <pc:docMk/>
            <pc:sldMk cId="2544256024" sldId="515"/>
            <ac:spMk id="2" creationId="{C671F2B0-4394-D275-5990-6462183D71F2}"/>
          </ac:spMkLst>
        </pc:spChg>
      </pc:sldChg>
      <pc:sldChg chg="addSp delSp modSp mod">
        <pc:chgData name="Mike Wenholz" userId="c616176d-ab3d-4602-9f39-3c3cfe5441ed" providerId="ADAL" clId="{6FA6E2AD-3765-49D6-8958-421C73864E3A}" dt="2025-02-19T20:12:15.157" v="128" actId="20577"/>
        <pc:sldMkLst>
          <pc:docMk/>
          <pc:sldMk cId="3632580367" sldId="516"/>
        </pc:sldMkLst>
        <pc:spChg chg="add del mod">
          <ac:chgData name="Mike Wenholz" userId="c616176d-ab3d-4602-9f39-3c3cfe5441ed" providerId="ADAL" clId="{6FA6E2AD-3765-49D6-8958-421C73864E3A}" dt="2025-02-19T20:11:04.332" v="124" actId="478"/>
          <ac:spMkLst>
            <pc:docMk/>
            <pc:sldMk cId="3632580367" sldId="516"/>
            <ac:spMk id="3" creationId="{A28A4532-6B05-B0ED-728F-0D9269062FCF}"/>
          </ac:spMkLst>
        </pc:spChg>
        <pc:spChg chg="mod">
          <ac:chgData name="Mike Wenholz" userId="c616176d-ab3d-4602-9f39-3c3cfe5441ed" providerId="ADAL" clId="{6FA6E2AD-3765-49D6-8958-421C73864E3A}" dt="2025-02-19T20:12:15.157" v="128" actId="20577"/>
          <ac:spMkLst>
            <pc:docMk/>
            <pc:sldMk cId="3632580367" sldId="516"/>
            <ac:spMk id="6" creationId="{4D045AF3-1002-EDA6-D135-75FA1FFD3E62}"/>
          </ac:spMkLst>
        </pc:spChg>
        <pc:spChg chg="del">
          <ac:chgData name="Mike Wenholz" userId="c616176d-ab3d-4602-9f39-3c3cfe5441ed" providerId="ADAL" clId="{6FA6E2AD-3765-49D6-8958-421C73864E3A}" dt="2025-02-19T20:10:16.917" v="120" actId="478"/>
          <ac:spMkLst>
            <pc:docMk/>
            <pc:sldMk cId="3632580367" sldId="516"/>
            <ac:spMk id="9" creationId="{DAB1A76F-00C0-1B23-9EE9-FEF8BEB5A269}"/>
          </ac:spMkLst>
        </pc:spChg>
        <pc:graphicFrameChg chg="add mod">
          <ac:chgData name="Mike Wenholz" userId="c616176d-ab3d-4602-9f39-3c3cfe5441ed" providerId="ADAL" clId="{6FA6E2AD-3765-49D6-8958-421C73864E3A}" dt="2025-02-19T20:11:57.380" v="127" actId="1076"/>
          <ac:graphicFrameMkLst>
            <pc:docMk/>
            <pc:sldMk cId="3632580367" sldId="516"/>
            <ac:graphicFrameMk id="4" creationId="{10564C40-988A-3E29-70D7-4C153AFC38F2}"/>
          </ac:graphicFrameMkLst>
        </pc:graphicFrameChg>
        <pc:picChg chg="del mod">
          <ac:chgData name="Mike Wenholz" userId="c616176d-ab3d-4602-9f39-3c3cfe5441ed" providerId="ADAL" clId="{6FA6E2AD-3765-49D6-8958-421C73864E3A}" dt="2025-02-19T20:11:46.659" v="126" actId="478"/>
          <ac:picMkLst>
            <pc:docMk/>
            <pc:sldMk cId="3632580367" sldId="516"/>
            <ac:picMk id="8" creationId="{12AA4AD8-3099-DE39-0682-00948F7E317C}"/>
          </ac:picMkLst>
        </pc:picChg>
      </pc:sldChg>
      <pc:sldChg chg="addSp delSp modSp add mod ord">
        <pc:chgData name="Mike Wenholz" userId="c616176d-ab3d-4602-9f39-3c3cfe5441ed" providerId="ADAL" clId="{6FA6E2AD-3765-49D6-8958-421C73864E3A}" dt="2025-02-19T20:05:43.787" v="111"/>
        <pc:sldMkLst>
          <pc:docMk/>
          <pc:sldMk cId="2952878748" sldId="517"/>
        </pc:sldMkLst>
        <pc:spChg chg="del">
          <ac:chgData name="Mike Wenholz" userId="c616176d-ab3d-4602-9f39-3c3cfe5441ed" providerId="ADAL" clId="{6FA6E2AD-3765-49D6-8958-421C73864E3A}" dt="2025-02-19T20:03:49.160" v="101" actId="478"/>
          <ac:spMkLst>
            <pc:docMk/>
            <pc:sldMk cId="2952878748" sldId="517"/>
            <ac:spMk id="5" creationId="{69708C7B-53D8-FA95-93C5-2A004C2B7104}"/>
          </ac:spMkLst>
        </pc:spChg>
        <pc:spChg chg="del">
          <ac:chgData name="Mike Wenholz" userId="c616176d-ab3d-4602-9f39-3c3cfe5441ed" providerId="ADAL" clId="{6FA6E2AD-3765-49D6-8958-421C73864E3A}" dt="2025-02-19T20:03:54.330" v="103" actId="478"/>
          <ac:spMkLst>
            <pc:docMk/>
            <pc:sldMk cId="2952878748" sldId="517"/>
            <ac:spMk id="9" creationId="{418F0EC9-00BD-0877-0449-30D186ACBBDE}"/>
          </ac:spMkLst>
        </pc:spChg>
        <pc:spChg chg="del">
          <ac:chgData name="Mike Wenholz" userId="c616176d-ab3d-4602-9f39-3c3cfe5441ed" providerId="ADAL" clId="{6FA6E2AD-3765-49D6-8958-421C73864E3A}" dt="2025-02-19T20:03:56.322" v="104" actId="478"/>
          <ac:spMkLst>
            <pc:docMk/>
            <pc:sldMk cId="2952878748" sldId="517"/>
            <ac:spMk id="10" creationId="{3742C1B6-1416-4452-D5E2-55446BF0C6F7}"/>
          </ac:spMkLst>
        </pc:spChg>
        <pc:grpChg chg="del">
          <ac:chgData name="Mike Wenholz" userId="c616176d-ab3d-4602-9f39-3c3cfe5441ed" providerId="ADAL" clId="{6FA6E2AD-3765-49D6-8958-421C73864E3A}" dt="2025-02-19T20:03:51.861" v="102" actId="478"/>
          <ac:grpSpMkLst>
            <pc:docMk/>
            <pc:sldMk cId="2952878748" sldId="517"/>
            <ac:grpSpMk id="6" creationId="{0D51C9DE-8F6C-24FD-D2A3-EF4DCF78B812}"/>
          </ac:grpSpMkLst>
        </pc:grpChg>
        <pc:picChg chg="add mod">
          <ac:chgData name="Mike Wenholz" userId="c616176d-ab3d-4602-9f39-3c3cfe5441ed" providerId="ADAL" clId="{6FA6E2AD-3765-49D6-8958-421C73864E3A}" dt="2025-02-19T20:04:22.298" v="109" actId="1076"/>
          <ac:picMkLst>
            <pc:docMk/>
            <pc:sldMk cId="2952878748" sldId="517"/>
            <ac:picMk id="1026" creationId="{36FBB4A7-37E9-4DFB-193E-21C17C51AC28}"/>
          </ac:picMkLst>
        </pc:picChg>
      </pc:sldChg>
      <pc:sldChg chg="new mod modClrScheme chgLayout">
        <pc:chgData name="Mike Wenholz" userId="c616176d-ab3d-4602-9f39-3c3cfe5441ed" providerId="ADAL" clId="{6FA6E2AD-3765-49D6-8958-421C73864E3A}" dt="2025-02-19T20:09:50.340" v="118" actId="700"/>
        <pc:sldMkLst>
          <pc:docMk/>
          <pc:sldMk cId="3086073898" sldId="518"/>
        </pc:sldMkLst>
      </pc:sldChg>
    </pc:docChg>
  </pc:docChgLst>
  <pc:docChgLst>
    <pc:chgData name="Mike Wenholz" userId="c616176d-ab3d-4602-9f39-3c3cfe5441ed" providerId="ADAL" clId="{8FB6277A-0339-447D-9A55-577EF2DF81A1}"/>
    <pc:docChg chg="undo custSel modSld">
      <pc:chgData name="Mike Wenholz" userId="c616176d-ab3d-4602-9f39-3c3cfe5441ed" providerId="ADAL" clId="{8FB6277A-0339-447D-9A55-577EF2DF81A1}" dt="2025-02-19T20:17:55.069" v="17" actId="207"/>
      <pc:docMkLst>
        <pc:docMk/>
      </pc:docMkLst>
      <pc:sldChg chg="modSp mod">
        <pc:chgData name="Mike Wenholz" userId="c616176d-ab3d-4602-9f39-3c3cfe5441ed" providerId="ADAL" clId="{8FB6277A-0339-447D-9A55-577EF2DF81A1}" dt="2025-02-19T20:17:55.069" v="17" actId="207"/>
        <pc:sldMkLst>
          <pc:docMk/>
          <pc:sldMk cId="2269640247" sldId="488"/>
        </pc:sldMkLst>
        <pc:spChg chg="mod">
          <ac:chgData name="Mike Wenholz" userId="c616176d-ab3d-4602-9f39-3c3cfe5441ed" providerId="ADAL" clId="{8FB6277A-0339-447D-9A55-577EF2DF81A1}" dt="2025-02-19T20:17:55.069" v="17" actId="207"/>
          <ac:spMkLst>
            <pc:docMk/>
            <pc:sldMk cId="2269640247" sldId="488"/>
            <ac:spMk id="2" creationId="{D0F13596-0D1B-C2D1-9AE3-5B143CE54B9B}"/>
          </ac:spMkLst>
        </pc:spChg>
        <pc:spChg chg="mod">
          <ac:chgData name="Mike Wenholz" userId="c616176d-ab3d-4602-9f39-3c3cfe5441ed" providerId="ADAL" clId="{8FB6277A-0339-447D-9A55-577EF2DF81A1}" dt="2025-02-19T20:17:03.874" v="0" actId="1076"/>
          <ac:spMkLst>
            <pc:docMk/>
            <pc:sldMk cId="2269640247" sldId="488"/>
            <ac:spMk id="5" creationId="{CB3EA18B-F16D-2816-B0B3-919A2400B5C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EF178-0867-4A08-A465-54EF8499135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551B078-4FC7-4DF1-93D1-B32D9EB5C888}">
      <dgm:prSet/>
      <dgm:spPr/>
      <dgm:t>
        <a:bodyPr/>
        <a:lstStyle/>
        <a:p>
          <a:pPr>
            <a:defRPr cap="all"/>
          </a:pPr>
          <a:r>
            <a:rPr lang="en-US"/>
            <a:t>Name and affiliation (if any)</a:t>
          </a:r>
        </a:p>
      </dgm:t>
    </dgm:pt>
    <dgm:pt modelId="{AB04B403-64F7-4E60-85B2-38A9D2526961}" type="parTrans" cxnId="{828DB52E-2439-42C9-8D4B-2BBA2AE0BFF7}">
      <dgm:prSet/>
      <dgm:spPr/>
      <dgm:t>
        <a:bodyPr/>
        <a:lstStyle/>
        <a:p>
          <a:endParaRPr lang="en-US"/>
        </a:p>
      </dgm:t>
    </dgm:pt>
    <dgm:pt modelId="{C23A91A3-389E-4049-A97A-357EA85B4E8B}" type="sibTrans" cxnId="{828DB52E-2439-42C9-8D4B-2BBA2AE0BFF7}">
      <dgm:prSet/>
      <dgm:spPr/>
      <dgm:t>
        <a:bodyPr/>
        <a:lstStyle/>
        <a:p>
          <a:endParaRPr lang="en-US"/>
        </a:p>
      </dgm:t>
    </dgm:pt>
    <dgm:pt modelId="{B0A3FA7E-82B0-4D9B-BD5B-C18927F4B1EF}">
      <dgm:prSet/>
      <dgm:spPr/>
      <dgm:t>
        <a:bodyPr/>
        <a:lstStyle/>
        <a:p>
          <a:pPr>
            <a:defRPr cap="all"/>
          </a:pPr>
          <a:r>
            <a:rPr lang="en-US"/>
            <a:t>Comment Time Limit: 3 minutes</a:t>
          </a:r>
        </a:p>
      </dgm:t>
    </dgm:pt>
    <dgm:pt modelId="{38068702-E0F7-48CC-9CAC-6DFFDCE8362B}" type="parTrans" cxnId="{F46D3212-EB5E-48CE-B78F-F3251E1C6B29}">
      <dgm:prSet/>
      <dgm:spPr/>
      <dgm:t>
        <a:bodyPr/>
        <a:lstStyle/>
        <a:p>
          <a:endParaRPr lang="en-US"/>
        </a:p>
      </dgm:t>
    </dgm:pt>
    <dgm:pt modelId="{48F12E04-4FDB-44EA-AB65-0D814C8D4DB9}" type="sibTrans" cxnId="{F46D3212-EB5E-48CE-B78F-F3251E1C6B29}">
      <dgm:prSet/>
      <dgm:spPr/>
      <dgm:t>
        <a:bodyPr/>
        <a:lstStyle/>
        <a:p>
          <a:endParaRPr lang="en-US"/>
        </a:p>
      </dgm:t>
    </dgm:pt>
    <dgm:pt modelId="{5E6A7A14-D572-44B5-9F25-F83C999114F6}">
      <dgm:prSet/>
      <dgm:spPr/>
      <dgm:t>
        <a:bodyPr/>
        <a:lstStyle/>
        <a:p>
          <a:pPr>
            <a:defRPr cap="all"/>
          </a:pPr>
          <a:r>
            <a:rPr lang="en-US"/>
            <a:t>Limit your remarks to the specific plan, study or document under consideration by the Board</a:t>
          </a:r>
        </a:p>
      </dgm:t>
    </dgm:pt>
    <dgm:pt modelId="{61607C0A-F2C0-48B5-AC7E-7186F8DE30C8}" type="parTrans" cxnId="{3ECB7284-B315-4D6E-AC12-825A0B62B06E}">
      <dgm:prSet/>
      <dgm:spPr/>
      <dgm:t>
        <a:bodyPr/>
        <a:lstStyle/>
        <a:p>
          <a:endParaRPr lang="en-US"/>
        </a:p>
      </dgm:t>
    </dgm:pt>
    <dgm:pt modelId="{DDCA0497-DFBA-48C8-9345-34991D99922A}" type="sibTrans" cxnId="{3ECB7284-B315-4D6E-AC12-825A0B62B06E}">
      <dgm:prSet/>
      <dgm:spPr/>
      <dgm:t>
        <a:bodyPr/>
        <a:lstStyle/>
        <a:p>
          <a:endParaRPr lang="en-US"/>
        </a:p>
      </dgm:t>
    </dgm:pt>
    <dgm:pt modelId="{3F4BF7D9-8153-4ED7-9497-343CBC45231B}" type="pres">
      <dgm:prSet presAssocID="{E6AEF178-0867-4A08-A465-54EF84991357}" presName="root" presStyleCnt="0">
        <dgm:presLayoutVars>
          <dgm:dir/>
          <dgm:resizeHandles val="exact"/>
        </dgm:presLayoutVars>
      </dgm:prSet>
      <dgm:spPr/>
    </dgm:pt>
    <dgm:pt modelId="{2236797E-5C02-4FE9-BDAE-62E15CA71F50}" type="pres">
      <dgm:prSet presAssocID="{F551B078-4FC7-4DF1-93D1-B32D9EB5C888}" presName="compNode" presStyleCnt="0"/>
      <dgm:spPr/>
    </dgm:pt>
    <dgm:pt modelId="{069A6C2D-919D-4804-B6FE-BECAF0E9EE39}" type="pres">
      <dgm:prSet presAssocID="{F551B078-4FC7-4DF1-93D1-B32D9EB5C888}" presName="iconBgRect" presStyleLbl="bgShp" presStyleIdx="0" presStyleCnt="3"/>
      <dgm:spPr/>
    </dgm:pt>
    <dgm:pt modelId="{83B9FF2B-90E8-4BE5-B8ED-2508E0A2B9B5}" type="pres">
      <dgm:prSet presAssocID="{F551B078-4FC7-4DF1-93D1-B32D9EB5C8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343A87FE-5E4A-447C-9992-20F55BCB9CE9}" type="pres">
      <dgm:prSet presAssocID="{F551B078-4FC7-4DF1-93D1-B32D9EB5C888}" presName="spaceRect" presStyleCnt="0"/>
      <dgm:spPr/>
    </dgm:pt>
    <dgm:pt modelId="{F71BC1A2-80C7-4CBB-B819-9540F300E4D7}" type="pres">
      <dgm:prSet presAssocID="{F551B078-4FC7-4DF1-93D1-B32D9EB5C888}" presName="textRect" presStyleLbl="revTx" presStyleIdx="0" presStyleCnt="3">
        <dgm:presLayoutVars>
          <dgm:chMax val="1"/>
          <dgm:chPref val="1"/>
        </dgm:presLayoutVars>
      </dgm:prSet>
      <dgm:spPr/>
    </dgm:pt>
    <dgm:pt modelId="{52741BBC-C257-4F16-88F8-0C5EBE379A1D}" type="pres">
      <dgm:prSet presAssocID="{C23A91A3-389E-4049-A97A-357EA85B4E8B}" presName="sibTrans" presStyleCnt="0"/>
      <dgm:spPr/>
    </dgm:pt>
    <dgm:pt modelId="{580D06C9-FB63-4A20-A900-CCDCA4BE3736}" type="pres">
      <dgm:prSet presAssocID="{B0A3FA7E-82B0-4D9B-BD5B-C18927F4B1EF}" presName="compNode" presStyleCnt="0"/>
      <dgm:spPr/>
    </dgm:pt>
    <dgm:pt modelId="{D79765AC-3F49-465A-BF5F-EA52156B97BB}" type="pres">
      <dgm:prSet presAssocID="{B0A3FA7E-82B0-4D9B-BD5B-C18927F4B1EF}" presName="iconBgRect" presStyleLbl="bgShp" presStyleIdx="1" presStyleCnt="3"/>
      <dgm:spPr/>
    </dgm:pt>
    <dgm:pt modelId="{31859405-7731-4A1D-9C0D-CE5B515732D5}" type="pres">
      <dgm:prSet presAssocID="{B0A3FA7E-82B0-4D9B-BD5B-C18927F4B1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225BDA9A-8813-45D8-9FF0-BAB69D895AF4}" type="pres">
      <dgm:prSet presAssocID="{B0A3FA7E-82B0-4D9B-BD5B-C18927F4B1EF}" presName="spaceRect" presStyleCnt="0"/>
      <dgm:spPr/>
    </dgm:pt>
    <dgm:pt modelId="{E449ADC9-7DD9-4DBB-9A50-47A6B7A47F7B}" type="pres">
      <dgm:prSet presAssocID="{B0A3FA7E-82B0-4D9B-BD5B-C18927F4B1EF}" presName="textRect" presStyleLbl="revTx" presStyleIdx="1" presStyleCnt="3">
        <dgm:presLayoutVars>
          <dgm:chMax val="1"/>
          <dgm:chPref val="1"/>
        </dgm:presLayoutVars>
      </dgm:prSet>
      <dgm:spPr/>
    </dgm:pt>
    <dgm:pt modelId="{A3546443-54C7-464B-9164-93976959A894}" type="pres">
      <dgm:prSet presAssocID="{48F12E04-4FDB-44EA-AB65-0D814C8D4DB9}" presName="sibTrans" presStyleCnt="0"/>
      <dgm:spPr/>
    </dgm:pt>
    <dgm:pt modelId="{88D877EB-0D0A-454C-A389-02961328FD01}" type="pres">
      <dgm:prSet presAssocID="{5E6A7A14-D572-44B5-9F25-F83C999114F6}" presName="compNode" presStyleCnt="0"/>
      <dgm:spPr/>
    </dgm:pt>
    <dgm:pt modelId="{30A7CC66-6DBB-41E3-AA3A-85EAD9CF5B78}" type="pres">
      <dgm:prSet presAssocID="{5E6A7A14-D572-44B5-9F25-F83C999114F6}" presName="iconBgRect" presStyleLbl="bgShp" presStyleIdx="2" presStyleCnt="3"/>
      <dgm:spPr/>
    </dgm:pt>
    <dgm:pt modelId="{30DA51D5-033E-4298-8671-F22F4251E490}" type="pres">
      <dgm:prSet presAssocID="{5E6A7A14-D572-44B5-9F25-F83C999114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606E8B32-9EDD-4158-8242-14F105291F0A}" type="pres">
      <dgm:prSet presAssocID="{5E6A7A14-D572-44B5-9F25-F83C999114F6}" presName="spaceRect" presStyleCnt="0"/>
      <dgm:spPr/>
    </dgm:pt>
    <dgm:pt modelId="{D73C5545-CD53-4201-B0AD-712BC89CEFD7}" type="pres">
      <dgm:prSet presAssocID="{5E6A7A14-D572-44B5-9F25-F83C999114F6}" presName="textRect" presStyleLbl="revTx" presStyleIdx="2" presStyleCnt="3">
        <dgm:presLayoutVars>
          <dgm:chMax val="1"/>
          <dgm:chPref val="1"/>
        </dgm:presLayoutVars>
      </dgm:prSet>
      <dgm:spPr/>
    </dgm:pt>
  </dgm:ptLst>
  <dgm:cxnLst>
    <dgm:cxn modelId="{F46D3212-EB5E-48CE-B78F-F3251E1C6B29}" srcId="{E6AEF178-0867-4A08-A465-54EF84991357}" destId="{B0A3FA7E-82B0-4D9B-BD5B-C18927F4B1EF}" srcOrd="1" destOrd="0" parTransId="{38068702-E0F7-48CC-9CAC-6DFFDCE8362B}" sibTransId="{48F12E04-4FDB-44EA-AB65-0D814C8D4DB9}"/>
    <dgm:cxn modelId="{828DB52E-2439-42C9-8D4B-2BBA2AE0BFF7}" srcId="{E6AEF178-0867-4A08-A465-54EF84991357}" destId="{F551B078-4FC7-4DF1-93D1-B32D9EB5C888}" srcOrd="0" destOrd="0" parTransId="{AB04B403-64F7-4E60-85B2-38A9D2526961}" sibTransId="{C23A91A3-389E-4049-A97A-357EA85B4E8B}"/>
    <dgm:cxn modelId="{BCDEE15A-F6FA-41C1-B114-98ABE3790602}" type="presOf" srcId="{F551B078-4FC7-4DF1-93D1-B32D9EB5C888}" destId="{F71BC1A2-80C7-4CBB-B819-9540F300E4D7}" srcOrd="0" destOrd="0" presId="urn:microsoft.com/office/officeart/2018/5/layout/IconCircleLabelList"/>
    <dgm:cxn modelId="{3ECB7284-B315-4D6E-AC12-825A0B62B06E}" srcId="{E6AEF178-0867-4A08-A465-54EF84991357}" destId="{5E6A7A14-D572-44B5-9F25-F83C999114F6}" srcOrd="2" destOrd="0" parTransId="{61607C0A-F2C0-48B5-AC7E-7186F8DE30C8}" sibTransId="{DDCA0497-DFBA-48C8-9345-34991D99922A}"/>
    <dgm:cxn modelId="{6C92FAB4-4042-4E47-BBFB-BA5E7590BA0B}" type="presOf" srcId="{5E6A7A14-D572-44B5-9F25-F83C999114F6}" destId="{D73C5545-CD53-4201-B0AD-712BC89CEFD7}" srcOrd="0" destOrd="0" presId="urn:microsoft.com/office/officeart/2018/5/layout/IconCircleLabelList"/>
    <dgm:cxn modelId="{615812BD-165A-4D4D-9B46-2E9C53CB28D8}" type="presOf" srcId="{B0A3FA7E-82B0-4D9B-BD5B-C18927F4B1EF}" destId="{E449ADC9-7DD9-4DBB-9A50-47A6B7A47F7B}" srcOrd="0" destOrd="0" presId="urn:microsoft.com/office/officeart/2018/5/layout/IconCircleLabelList"/>
    <dgm:cxn modelId="{640024D7-2275-40D9-931D-D0BA4D353DB8}" type="presOf" srcId="{E6AEF178-0867-4A08-A465-54EF84991357}" destId="{3F4BF7D9-8153-4ED7-9497-343CBC45231B}" srcOrd="0" destOrd="0" presId="urn:microsoft.com/office/officeart/2018/5/layout/IconCircleLabelList"/>
    <dgm:cxn modelId="{C81C3CBF-09B4-4006-A9CF-A35EE6B9988E}" type="presParOf" srcId="{3F4BF7D9-8153-4ED7-9497-343CBC45231B}" destId="{2236797E-5C02-4FE9-BDAE-62E15CA71F50}" srcOrd="0" destOrd="0" presId="urn:microsoft.com/office/officeart/2018/5/layout/IconCircleLabelList"/>
    <dgm:cxn modelId="{07F00697-3CF0-445A-AD79-662693CF3F4A}" type="presParOf" srcId="{2236797E-5C02-4FE9-BDAE-62E15CA71F50}" destId="{069A6C2D-919D-4804-B6FE-BECAF0E9EE39}" srcOrd="0" destOrd="0" presId="urn:microsoft.com/office/officeart/2018/5/layout/IconCircleLabelList"/>
    <dgm:cxn modelId="{DE53F3F1-3CCC-4749-8FA9-9BAD7F1C8B61}" type="presParOf" srcId="{2236797E-5C02-4FE9-BDAE-62E15CA71F50}" destId="{83B9FF2B-90E8-4BE5-B8ED-2508E0A2B9B5}" srcOrd="1" destOrd="0" presId="urn:microsoft.com/office/officeart/2018/5/layout/IconCircleLabelList"/>
    <dgm:cxn modelId="{B9A3B0BB-8DD9-4215-9C4B-AA6785611743}" type="presParOf" srcId="{2236797E-5C02-4FE9-BDAE-62E15CA71F50}" destId="{343A87FE-5E4A-447C-9992-20F55BCB9CE9}" srcOrd="2" destOrd="0" presId="urn:microsoft.com/office/officeart/2018/5/layout/IconCircleLabelList"/>
    <dgm:cxn modelId="{AA605019-8D3A-4DA0-8966-93FD3F72E6AB}" type="presParOf" srcId="{2236797E-5C02-4FE9-BDAE-62E15CA71F50}" destId="{F71BC1A2-80C7-4CBB-B819-9540F300E4D7}" srcOrd="3" destOrd="0" presId="urn:microsoft.com/office/officeart/2018/5/layout/IconCircleLabelList"/>
    <dgm:cxn modelId="{F46FB301-D823-475D-8A51-0B90F8AB4B95}" type="presParOf" srcId="{3F4BF7D9-8153-4ED7-9497-343CBC45231B}" destId="{52741BBC-C257-4F16-88F8-0C5EBE379A1D}" srcOrd="1" destOrd="0" presId="urn:microsoft.com/office/officeart/2018/5/layout/IconCircleLabelList"/>
    <dgm:cxn modelId="{207897A9-CB68-4CB6-A375-F4294C5B0D9B}" type="presParOf" srcId="{3F4BF7D9-8153-4ED7-9497-343CBC45231B}" destId="{580D06C9-FB63-4A20-A900-CCDCA4BE3736}" srcOrd="2" destOrd="0" presId="urn:microsoft.com/office/officeart/2018/5/layout/IconCircleLabelList"/>
    <dgm:cxn modelId="{2AFEBAEB-E32A-4B9A-839E-F813CA3A9EE6}" type="presParOf" srcId="{580D06C9-FB63-4A20-A900-CCDCA4BE3736}" destId="{D79765AC-3F49-465A-BF5F-EA52156B97BB}" srcOrd="0" destOrd="0" presId="urn:microsoft.com/office/officeart/2018/5/layout/IconCircleLabelList"/>
    <dgm:cxn modelId="{A461E9FD-6ED1-4A17-803A-4CED55875312}" type="presParOf" srcId="{580D06C9-FB63-4A20-A900-CCDCA4BE3736}" destId="{31859405-7731-4A1D-9C0D-CE5B515732D5}" srcOrd="1" destOrd="0" presId="urn:microsoft.com/office/officeart/2018/5/layout/IconCircleLabelList"/>
    <dgm:cxn modelId="{68E4FC89-9052-4EF6-8FD1-FB6F1767F4F0}" type="presParOf" srcId="{580D06C9-FB63-4A20-A900-CCDCA4BE3736}" destId="{225BDA9A-8813-45D8-9FF0-BAB69D895AF4}" srcOrd="2" destOrd="0" presId="urn:microsoft.com/office/officeart/2018/5/layout/IconCircleLabelList"/>
    <dgm:cxn modelId="{11F8AE64-5E86-47A8-8F57-900D294B98AF}" type="presParOf" srcId="{580D06C9-FB63-4A20-A900-CCDCA4BE3736}" destId="{E449ADC9-7DD9-4DBB-9A50-47A6B7A47F7B}" srcOrd="3" destOrd="0" presId="urn:microsoft.com/office/officeart/2018/5/layout/IconCircleLabelList"/>
    <dgm:cxn modelId="{130A8AFC-6B09-4C66-AA74-5B91473BECD3}" type="presParOf" srcId="{3F4BF7D9-8153-4ED7-9497-343CBC45231B}" destId="{A3546443-54C7-464B-9164-93976959A894}" srcOrd="3" destOrd="0" presId="urn:microsoft.com/office/officeart/2018/5/layout/IconCircleLabelList"/>
    <dgm:cxn modelId="{51916A15-13FA-4E77-B422-6DD47AAE48EB}" type="presParOf" srcId="{3F4BF7D9-8153-4ED7-9497-343CBC45231B}" destId="{88D877EB-0D0A-454C-A389-02961328FD01}" srcOrd="4" destOrd="0" presId="urn:microsoft.com/office/officeart/2018/5/layout/IconCircleLabelList"/>
    <dgm:cxn modelId="{B0483E21-D1AF-48AE-ACE4-1E10E9B6BDB8}" type="presParOf" srcId="{88D877EB-0D0A-454C-A389-02961328FD01}" destId="{30A7CC66-6DBB-41E3-AA3A-85EAD9CF5B78}" srcOrd="0" destOrd="0" presId="urn:microsoft.com/office/officeart/2018/5/layout/IconCircleLabelList"/>
    <dgm:cxn modelId="{810E6A20-039E-4D9F-A96D-7D4E29DFC4B1}" type="presParOf" srcId="{88D877EB-0D0A-454C-A389-02961328FD01}" destId="{30DA51D5-033E-4298-8671-F22F4251E490}" srcOrd="1" destOrd="0" presId="urn:microsoft.com/office/officeart/2018/5/layout/IconCircleLabelList"/>
    <dgm:cxn modelId="{4CFD93BE-6AAD-4897-887C-AEA52A8066E0}" type="presParOf" srcId="{88D877EB-0D0A-454C-A389-02961328FD01}" destId="{606E8B32-9EDD-4158-8242-14F105291F0A}" srcOrd="2" destOrd="0" presId="urn:microsoft.com/office/officeart/2018/5/layout/IconCircleLabelList"/>
    <dgm:cxn modelId="{DE364EF1-577E-4071-8D99-93174EEB371F}" type="presParOf" srcId="{88D877EB-0D0A-454C-A389-02961328FD01}" destId="{D73C5545-CD53-4201-B0AD-712BC89CEFD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A6C2D-919D-4804-B6FE-BECAF0E9EE39}">
      <dsp:nvSpPr>
        <dsp:cNvPr id="0" name=""/>
        <dsp:cNvSpPr/>
      </dsp:nvSpPr>
      <dsp:spPr>
        <a:xfrm>
          <a:off x="526670" y="985211"/>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B9FF2B-90E8-4BE5-B8ED-2508E0A2B9B5}">
      <dsp:nvSpPr>
        <dsp:cNvPr id="0" name=""/>
        <dsp:cNvSpPr/>
      </dsp:nvSpPr>
      <dsp:spPr>
        <a:xfrm>
          <a:off x="826483" y="1285024"/>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F71BC1A2-80C7-4CBB-B819-9540F300E4D7}">
      <dsp:nvSpPr>
        <dsp:cNvPr id="0" name=""/>
        <dsp:cNvSpPr/>
      </dsp:nvSpPr>
      <dsp:spPr>
        <a:xfrm>
          <a:off x="76952" y="283021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Name and affiliation (if any)</a:t>
          </a:r>
        </a:p>
      </dsp:txBody>
      <dsp:txXfrm>
        <a:off x="76952" y="2830212"/>
        <a:ext cx="2306250" cy="720000"/>
      </dsp:txXfrm>
    </dsp:sp>
    <dsp:sp modelId="{D79765AC-3F49-465A-BF5F-EA52156B97BB}">
      <dsp:nvSpPr>
        <dsp:cNvPr id="0" name=""/>
        <dsp:cNvSpPr/>
      </dsp:nvSpPr>
      <dsp:spPr>
        <a:xfrm>
          <a:off x="3236514" y="985211"/>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859405-7731-4A1D-9C0D-CE5B515732D5}">
      <dsp:nvSpPr>
        <dsp:cNvPr id="0" name=""/>
        <dsp:cNvSpPr/>
      </dsp:nvSpPr>
      <dsp:spPr>
        <a:xfrm>
          <a:off x="3536327" y="1285024"/>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E449ADC9-7DD9-4DBB-9A50-47A6B7A47F7B}">
      <dsp:nvSpPr>
        <dsp:cNvPr id="0" name=""/>
        <dsp:cNvSpPr/>
      </dsp:nvSpPr>
      <dsp:spPr>
        <a:xfrm>
          <a:off x="2786796" y="283021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Comment Time Limit: 3 minutes</a:t>
          </a:r>
        </a:p>
      </dsp:txBody>
      <dsp:txXfrm>
        <a:off x="2786796" y="2830212"/>
        <a:ext cx="2306250" cy="720000"/>
      </dsp:txXfrm>
    </dsp:sp>
    <dsp:sp modelId="{30A7CC66-6DBB-41E3-AA3A-85EAD9CF5B78}">
      <dsp:nvSpPr>
        <dsp:cNvPr id="0" name=""/>
        <dsp:cNvSpPr/>
      </dsp:nvSpPr>
      <dsp:spPr>
        <a:xfrm>
          <a:off x="5946358" y="985211"/>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DA51D5-033E-4298-8671-F22F4251E490}">
      <dsp:nvSpPr>
        <dsp:cNvPr id="0" name=""/>
        <dsp:cNvSpPr/>
      </dsp:nvSpPr>
      <dsp:spPr>
        <a:xfrm>
          <a:off x="6246171" y="1285024"/>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D73C5545-CD53-4201-B0AD-712BC89CEFD7}">
      <dsp:nvSpPr>
        <dsp:cNvPr id="0" name=""/>
        <dsp:cNvSpPr/>
      </dsp:nvSpPr>
      <dsp:spPr>
        <a:xfrm>
          <a:off x="5496639" y="283021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Limit your remarks to the specific plan, study or document under consideration by the Board</a:t>
          </a:r>
        </a:p>
      </dsp:txBody>
      <dsp:txXfrm>
        <a:off x="5496639" y="2830212"/>
        <a:ext cx="23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513"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4743" y="0"/>
            <a:ext cx="4029511" cy="350760"/>
          </a:xfrm>
          <a:prstGeom prst="rect">
            <a:avLst/>
          </a:prstGeom>
        </p:spPr>
        <p:txBody>
          <a:bodyPr vert="horz" lIns="91440" tIns="45720" rIns="91440" bIns="45720" rtlCol="0"/>
          <a:lstStyle>
            <a:lvl1pPr algn="r">
              <a:defRPr sz="1200"/>
            </a:lvl1pPr>
          </a:lstStyle>
          <a:p>
            <a:fld id="{0E8CA437-DDC7-430C-88EF-67041C953576}" type="datetimeFigureOut">
              <a:rPr lang="en-US" smtClean="0"/>
              <a:t>2/19/2025</a:t>
            </a:fld>
            <a:endParaRPr lang="en-US"/>
          </a:p>
        </p:txBody>
      </p:sp>
      <p:sp>
        <p:nvSpPr>
          <p:cNvPr id="4" name="Footer Placeholder 3"/>
          <p:cNvSpPr>
            <a:spLocks noGrp="1"/>
          </p:cNvSpPr>
          <p:nvPr>
            <p:ph type="ftr" sz="quarter" idx="2"/>
          </p:nvPr>
        </p:nvSpPr>
        <p:spPr>
          <a:xfrm>
            <a:off x="1" y="6658443"/>
            <a:ext cx="4029513"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4743" y="6658443"/>
            <a:ext cx="4029511" cy="350760"/>
          </a:xfrm>
          <a:prstGeom prst="rect">
            <a:avLst/>
          </a:prstGeom>
        </p:spPr>
        <p:txBody>
          <a:bodyPr vert="horz" lIns="91440" tIns="45720" rIns="91440" bIns="45720" rtlCol="0" anchor="b"/>
          <a:lstStyle>
            <a:lvl1pPr algn="r">
              <a:defRPr sz="1200"/>
            </a:lvl1pPr>
          </a:lstStyle>
          <a:p>
            <a:fld id="{348DFB7D-8395-49E8-A7F1-380BBFDA90BB}" type="slidenum">
              <a:rPr lang="en-US" smtClean="0"/>
              <a:t>‹#›</a:t>
            </a:fld>
            <a:endParaRPr lang="en-US"/>
          </a:p>
        </p:txBody>
      </p:sp>
    </p:spTree>
    <p:extLst>
      <p:ext uri="{BB962C8B-B14F-4D97-AF65-F5344CB8AC3E}">
        <p14:creationId xmlns:p14="http://schemas.microsoft.com/office/powerpoint/2010/main" val="35464677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9T02:01:26.210"/>
    </inkml:context>
    <inkml:brush xml:id="br0">
      <inkml:brushProperty name="width" value="0.24694" units="cm"/>
      <inkml:brushProperty name="height" value="0.24694" units="cm"/>
      <inkml:brushProperty name="color" value="#E71224"/>
    </inkml:brush>
  </inkml:definitions>
  <inkml:trace contextRef="#ctx0" brushRef="#br0">0 13003 24561,'11772'-13003'0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10" y="0"/>
            <a:ext cx="4028440" cy="350520"/>
          </a:xfrm>
          <a:prstGeom prst="rect">
            <a:avLst/>
          </a:prstGeom>
        </p:spPr>
        <p:txBody>
          <a:bodyPr vert="horz" lIns="92446" tIns="46223" rIns="92446" bIns="46223" rtlCol="0"/>
          <a:lstStyle>
            <a:lvl1pPr algn="r">
              <a:defRPr sz="1200"/>
            </a:lvl1pPr>
          </a:lstStyle>
          <a:p>
            <a:fld id="{1B4F4171-B2EE-407A-BD2E-E715A337283B}" type="datetimeFigureOut">
              <a:rPr lang="en-US" smtClean="0"/>
              <a:t>2/19/2025</a:t>
            </a:fld>
            <a:endParaRPr lang="en-US"/>
          </a:p>
        </p:txBody>
      </p:sp>
      <p:sp>
        <p:nvSpPr>
          <p:cNvPr id="4" name="Slide Image Placeholder 3"/>
          <p:cNvSpPr>
            <a:spLocks noGrp="1" noRot="1" noChangeAspect="1"/>
          </p:cNvSpPr>
          <p:nvPr>
            <p:ph type="sldImg" idx="2"/>
          </p:nvPr>
        </p:nvSpPr>
        <p:spPr>
          <a:xfrm>
            <a:off x="2897188" y="525463"/>
            <a:ext cx="3505200" cy="2628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4"/>
            <a:ext cx="4028440" cy="3505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2446" tIns="46223" rIns="92446" bIns="46223" rtlCol="0" anchor="b"/>
          <a:lstStyle>
            <a:lvl1pPr algn="r">
              <a:defRPr sz="1200"/>
            </a:lvl1pPr>
          </a:lstStyle>
          <a:p>
            <a:fld id="{0D1BF4EC-2EF4-41CC-A2B9-E452177EF824}" type="slidenum">
              <a:rPr lang="en-US" smtClean="0"/>
              <a:t>‹#›</a:t>
            </a:fld>
            <a:endParaRPr lang="en-US"/>
          </a:p>
        </p:txBody>
      </p:sp>
    </p:spTree>
    <p:extLst>
      <p:ext uri="{BB962C8B-B14F-4D97-AF65-F5344CB8AC3E}">
        <p14:creationId xmlns:p14="http://schemas.microsoft.com/office/powerpoint/2010/main" val="304276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F63A3-056E-A91E-B9AF-C71671BEA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1769D-B3B2-4855-F8CE-56BF174467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E5594-B46E-058A-537F-7A27F418D8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592BD7-419D-9505-F980-CA8860175A03}"/>
              </a:ext>
            </a:extLst>
          </p:cNvPr>
          <p:cNvSpPr>
            <a:spLocks noGrp="1"/>
          </p:cNvSpPr>
          <p:nvPr>
            <p:ph type="sldNum" sz="quarter" idx="5"/>
          </p:nvPr>
        </p:nvSpPr>
        <p:spPr/>
        <p:txBody>
          <a:bodyPr/>
          <a:lstStyle/>
          <a:p>
            <a:fld id="{D0F6C588-E022-4D96-91F1-ED37F1F9235A}" type="slidenum">
              <a:rPr lang="en-US" smtClean="0"/>
              <a:t>1</a:t>
            </a:fld>
            <a:endParaRPr lang="en-US"/>
          </a:p>
        </p:txBody>
      </p:sp>
    </p:spTree>
    <p:extLst>
      <p:ext uri="{BB962C8B-B14F-4D97-AF65-F5344CB8AC3E}">
        <p14:creationId xmlns:p14="http://schemas.microsoft.com/office/powerpoint/2010/main" val="48817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St. Louis County’s application the proposed project is…</a:t>
            </a:r>
          </a:p>
        </p:txBody>
      </p:sp>
      <p:sp>
        <p:nvSpPr>
          <p:cNvPr id="4" name="Slide Number Placeholder 3"/>
          <p:cNvSpPr>
            <a:spLocks noGrp="1"/>
          </p:cNvSpPr>
          <p:nvPr>
            <p:ph type="sldNum" sz="quarter" idx="5"/>
          </p:nvPr>
        </p:nvSpPr>
        <p:spPr/>
        <p:txBody>
          <a:bodyPr/>
          <a:lstStyle/>
          <a:p>
            <a:fld id="{0D1BF4EC-2EF4-41CC-A2B9-E452177EF824}" type="slidenum">
              <a:rPr lang="en-US" smtClean="0"/>
              <a:t>11</a:t>
            </a:fld>
            <a:endParaRPr lang="en-US"/>
          </a:p>
        </p:txBody>
      </p:sp>
    </p:spTree>
    <p:extLst>
      <p:ext uri="{BB962C8B-B14F-4D97-AF65-F5344CB8AC3E}">
        <p14:creationId xmlns:p14="http://schemas.microsoft.com/office/powerpoint/2010/main" val="250165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St. Louis County’s application the proposed project will help bring the vision of Sustainable Choices 2050 to life because it will…</a:t>
            </a:r>
          </a:p>
        </p:txBody>
      </p:sp>
      <p:sp>
        <p:nvSpPr>
          <p:cNvPr id="4" name="Slide Number Placeholder 3"/>
          <p:cNvSpPr>
            <a:spLocks noGrp="1"/>
          </p:cNvSpPr>
          <p:nvPr>
            <p:ph type="sldNum" sz="quarter" idx="5"/>
          </p:nvPr>
        </p:nvSpPr>
        <p:spPr/>
        <p:txBody>
          <a:bodyPr/>
          <a:lstStyle/>
          <a:p>
            <a:fld id="{0D1BF4EC-2EF4-41CC-A2B9-E452177EF824}" type="slidenum">
              <a:rPr lang="en-US" smtClean="0"/>
              <a:t>12</a:t>
            </a:fld>
            <a:endParaRPr lang="en-US"/>
          </a:p>
        </p:txBody>
      </p:sp>
    </p:spTree>
    <p:extLst>
      <p:ext uri="{BB962C8B-B14F-4D97-AF65-F5344CB8AC3E}">
        <p14:creationId xmlns:p14="http://schemas.microsoft.com/office/powerpoint/2010/main" val="46852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92B08-4988-0011-8280-C3B622CF6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3E978-566E-1522-41C1-C14DEF46E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48C5D-DFA4-3DFC-6014-5A4891EBE6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8022DB-874E-8D4A-BB63-578673819DA8}"/>
              </a:ext>
            </a:extLst>
          </p:cNvPr>
          <p:cNvSpPr>
            <a:spLocks noGrp="1"/>
          </p:cNvSpPr>
          <p:nvPr>
            <p:ph type="sldNum" sz="quarter" idx="5"/>
          </p:nvPr>
        </p:nvSpPr>
        <p:spPr/>
        <p:txBody>
          <a:bodyPr/>
          <a:lstStyle/>
          <a:p>
            <a:fld id="{D0F6C588-E022-4D96-91F1-ED37F1F9235A}" type="slidenum">
              <a:rPr lang="en-US" smtClean="0"/>
              <a:t>28</a:t>
            </a:fld>
            <a:endParaRPr lang="en-US"/>
          </a:p>
        </p:txBody>
      </p:sp>
    </p:spTree>
    <p:extLst>
      <p:ext uri="{BB962C8B-B14F-4D97-AF65-F5344CB8AC3E}">
        <p14:creationId xmlns:p14="http://schemas.microsoft.com/office/powerpoint/2010/main" val="296101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20C6E1AC-CFC6-4300-B489-C038EAE272A2}" type="datetimeFigureOut">
              <a:rPr lang="en-US" smtClean="0">
                <a:solidFill>
                  <a:prstClr val="white">
                    <a:tint val="95000"/>
                  </a:prstClr>
                </a:solidFill>
              </a:rPr>
              <a:pPr/>
              <a:t>2/19/2025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2D018C0-DF42-406D-8E53-861A93BDEF80}"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5093838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4769132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226057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53054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8" name="Rectangle 7"/>
          <p:cNvSpPr/>
          <p:nvPr/>
        </p:nvSpPr>
        <p:spPr>
          <a:xfrm>
            <a:off x="-10633" y="0"/>
            <a:ext cx="3657600" cy="6858000"/>
          </a:xfrm>
          <a:prstGeom prst="rect">
            <a:avLst/>
          </a:prstGeom>
          <a:solidFill>
            <a:srgbClr val="FC69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646967" y="0"/>
            <a:ext cx="48006"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5108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3B84-8B88-471E-BF9E-38135678800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94D16-7C5E-A5DB-9AA1-4874A79D245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0DC00C-7538-CE22-9DB4-BD29C63848AD}"/>
              </a:ext>
            </a:extLst>
          </p:cNvPr>
          <p:cNvSpPr>
            <a:spLocks noGrp="1"/>
          </p:cNvSpPr>
          <p:nvPr>
            <p:ph type="dt" sz="half" idx="10"/>
          </p:nvPr>
        </p:nvSpPr>
        <p:spPr/>
        <p:txBody>
          <a:bodyPr/>
          <a:lstStyle/>
          <a:p>
            <a:fld id="{E79DD765-A50B-4321-BD37-136A912490AE}" type="datetimeFigureOut">
              <a:rPr lang="en-US" smtClean="0"/>
              <a:t>2/19/2025</a:t>
            </a:fld>
            <a:endParaRPr lang="en-US"/>
          </a:p>
        </p:txBody>
      </p:sp>
      <p:sp>
        <p:nvSpPr>
          <p:cNvPr id="5" name="Footer Placeholder 4">
            <a:extLst>
              <a:ext uri="{FF2B5EF4-FFF2-40B4-BE49-F238E27FC236}">
                <a16:creationId xmlns:a16="http://schemas.microsoft.com/office/drawing/2014/main" id="{632804CC-349E-9009-F75D-5996E47D7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EA3D0-11D3-A0D5-9D1E-FE0D814C7FE9}"/>
              </a:ext>
            </a:extLst>
          </p:cNvPr>
          <p:cNvSpPr>
            <a:spLocks noGrp="1"/>
          </p:cNvSpPr>
          <p:nvPr>
            <p:ph type="sldNum" sz="quarter" idx="12"/>
          </p:nvPr>
        </p:nvSpPr>
        <p:spPr/>
        <p:txBody>
          <a:bodyPr/>
          <a:lstStyle/>
          <a:p>
            <a:fld id="{23F9C7D8-1114-438E-9226-EF8535705FEC}" type="slidenum">
              <a:rPr lang="en-US" smtClean="0"/>
              <a:t>‹#›</a:t>
            </a:fld>
            <a:endParaRPr lang="en-US"/>
          </a:p>
        </p:txBody>
      </p:sp>
    </p:spTree>
    <p:extLst>
      <p:ext uri="{BB962C8B-B14F-4D97-AF65-F5344CB8AC3E}">
        <p14:creationId xmlns:p14="http://schemas.microsoft.com/office/powerpoint/2010/main" val="1026700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DE5B-6872-AE13-4495-CDCC30D01A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C6CBB9-47B7-B2A4-555D-4C1A03B377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2A35B-0DFB-D12D-9BE3-4F00745F3809}"/>
              </a:ext>
            </a:extLst>
          </p:cNvPr>
          <p:cNvSpPr>
            <a:spLocks noGrp="1"/>
          </p:cNvSpPr>
          <p:nvPr>
            <p:ph type="dt" sz="half" idx="10"/>
          </p:nvPr>
        </p:nvSpPr>
        <p:spPr/>
        <p:txBody>
          <a:bodyPr/>
          <a:lstStyle/>
          <a:p>
            <a:fld id="{E79DD765-A50B-4321-BD37-136A912490AE}" type="datetimeFigureOut">
              <a:rPr lang="en-US" smtClean="0"/>
              <a:t>2/19/2025</a:t>
            </a:fld>
            <a:endParaRPr lang="en-US"/>
          </a:p>
        </p:txBody>
      </p:sp>
      <p:sp>
        <p:nvSpPr>
          <p:cNvPr id="5" name="Footer Placeholder 4">
            <a:extLst>
              <a:ext uri="{FF2B5EF4-FFF2-40B4-BE49-F238E27FC236}">
                <a16:creationId xmlns:a16="http://schemas.microsoft.com/office/drawing/2014/main" id="{FB678542-54FF-9915-3AA0-E4A90BFAE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B26F9-0819-D9FF-0F99-9C4A457455A3}"/>
              </a:ext>
            </a:extLst>
          </p:cNvPr>
          <p:cNvSpPr>
            <a:spLocks noGrp="1"/>
          </p:cNvSpPr>
          <p:nvPr>
            <p:ph type="sldNum" sz="quarter" idx="12"/>
          </p:nvPr>
        </p:nvSpPr>
        <p:spPr/>
        <p:txBody>
          <a:bodyPr/>
          <a:lstStyle/>
          <a:p>
            <a:fld id="{23F9C7D8-1114-438E-9226-EF8535705FEC}" type="slidenum">
              <a:rPr lang="en-US" smtClean="0"/>
              <a:t>‹#›</a:t>
            </a:fld>
            <a:endParaRPr lang="en-US"/>
          </a:p>
        </p:txBody>
      </p:sp>
    </p:spTree>
    <p:extLst>
      <p:ext uri="{BB962C8B-B14F-4D97-AF65-F5344CB8AC3E}">
        <p14:creationId xmlns:p14="http://schemas.microsoft.com/office/powerpoint/2010/main" val="3287533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47C3-B0B6-3880-42EA-2CD5E9D13B4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B08DDA-8AD8-96D9-5A5F-B84B32241C59}"/>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90654-81D8-D017-9D66-2AAFAC287546}"/>
              </a:ext>
            </a:extLst>
          </p:cNvPr>
          <p:cNvSpPr>
            <a:spLocks noGrp="1"/>
          </p:cNvSpPr>
          <p:nvPr>
            <p:ph type="dt" sz="half" idx="10"/>
          </p:nvPr>
        </p:nvSpPr>
        <p:spPr/>
        <p:txBody>
          <a:bodyPr/>
          <a:lstStyle/>
          <a:p>
            <a:fld id="{E79DD765-A50B-4321-BD37-136A912490AE}" type="datetimeFigureOut">
              <a:rPr lang="en-US" smtClean="0"/>
              <a:t>2/19/2025</a:t>
            </a:fld>
            <a:endParaRPr lang="en-US"/>
          </a:p>
        </p:txBody>
      </p:sp>
      <p:sp>
        <p:nvSpPr>
          <p:cNvPr id="5" name="Footer Placeholder 4">
            <a:extLst>
              <a:ext uri="{FF2B5EF4-FFF2-40B4-BE49-F238E27FC236}">
                <a16:creationId xmlns:a16="http://schemas.microsoft.com/office/drawing/2014/main" id="{054F0BB3-B962-EFE7-1645-57604470D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46BD3-7810-8516-36A8-778F07F94541}"/>
              </a:ext>
            </a:extLst>
          </p:cNvPr>
          <p:cNvSpPr>
            <a:spLocks noGrp="1"/>
          </p:cNvSpPr>
          <p:nvPr>
            <p:ph type="sldNum" sz="quarter" idx="12"/>
          </p:nvPr>
        </p:nvSpPr>
        <p:spPr/>
        <p:txBody>
          <a:bodyPr/>
          <a:lstStyle/>
          <a:p>
            <a:fld id="{23F9C7D8-1114-438E-9226-EF8535705FEC}" type="slidenum">
              <a:rPr lang="en-US" smtClean="0"/>
              <a:t>‹#›</a:t>
            </a:fld>
            <a:endParaRPr lang="en-US"/>
          </a:p>
        </p:txBody>
      </p:sp>
    </p:spTree>
    <p:extLst>
      <p:ext uri="{BB962C8B-B14F-4D97-AF65-F5344CB8AC3E}">
        <p14:creationId xmlns:p14="http://schemas.microsoft.com/office/powerpoint/2010/main" val="3360703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BF16-BDD4-85FF-D694-6BF5AF68F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7C5DF0-C800-2268-85D6-0CF6F41580C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10D854-C01C-C7F7-EFD7-BC600FF1190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630D1F-3DA8-97EC-7DC5-4D490EFDC87A}"/>
              </a:ext>
            </a:extLst>
          </p:cNvPr>
          <p:cNvSpPr>
            <a:spLocks noGrp="1"/>
          </p:cNvSpPr>
          <p:nvPr>
            <p:ph type="dt" sz="half" idx="10"/>
          </p:nvPr>
        </p:nvSpPr>
        <p:spPr/>
        <p:txBody>
          <a:bodyPr/>
          <a:lstStyle/>
          <a:p>
            <a:fld id="{E79DD765-A50B-4321-BD37-136A912490AE}" type="datetimeFigureOut">
              <a:rPr lang="en-US" smtClean="0"/>
              <a:t>2/19/2025</a:t>
            </a:fld>
            <a:endParaRPr lang="en-US"/>
          </a:p>
        </p:txBody>
      </p:sp>
      <p:sp>
        <p:nvSpPr>
          <p:cNvPr id="6" name="Footer Placeholder 5">
            <a:extLst>
              <a:ext uri="{FF2B5EF4-FFF2-40B4-BE49-F238E27FC236}">
                <a16:creationId xmlns:a16="http://schemas.microsoft.com/office/drawing/2014/main" id="{8A09B741-E920-D430-36CB-1BD984AB9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F1CFF-3CAC-B257-DE45-277BC009FD4C}"/>
              </a:ext>
            </a:extLst>
          </p:cNvPr>
          <p:cNvSpPr>
            <a:spLocks noGrp="1"/>
          </p:cNvSpPr>
          <p:nvPr>
            <p:ph type="sldNum" sz="quarter" idx="12"/>
          </p:nvPr>
        </p:nvSpPr>
        <p:spPr/>
        <p:txBody>
          <a:bodyPr/>
          <a:lstStyle/>
          <a:p>
            <a:fld id="{23F9C7D8-1114-438E-9226-EF8535705FEC}" type="slidenum">
              <a:rPr lang="en-US" smtClean="0"/>
              <a:t>‹#›</a:t>
            </a:fld>
            <a:endParaRPr lang="en-US"/>
          </a:p>
        </p:txBody>
      </p:sp>
    </p:spTree>
    <p:extLst>
      <p:ext uri="{BB962C8B-B14F-4D97-AF65-F5344CB8AC3E}">
        <p14:creationId xmlns:p14="http://schemas.microsoft.com/office/powerpoint/2010/main" val="1008880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A5E3-BB0F-1AC5-13B6-8152B71CF7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3BEAA4-3EAB-396D-14E2-3A0B2F96D97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1294B5-C4E7-2F5B-4BE8-FD87DFDC4AE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0C1A4C-EA03-78AE-6823-40E90382908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0BC1E0-4A5F-8289-3E28-77D555516DC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A6B7A2-087D-16A9-66FB-F2A27831FEE9}"/>
              </a:ext>
            </a:extLst>
          </p:cNvPr>
          <p:cNvSpPr>
            <a:spLocks noGrp="1"/>
          </p:cNvSpPr>
          <p:nvPr>
            <p:ph type="dt" sz="half" idx="10"/>
          </p:nvPr>
        </p:nvSpPr>
        <p:spPr/>
        <p:txBody>
          <a:bodyPr/>
          <a:lstStyle/>
          <a:p>
            <a:fld id="{E79DD765-A50B-4321-BD37-136A912490AE}" type="datetimeFigureOut">
              <a:rPr lang="en-US" smtClean="0"/>
              <a:t>2/19/2025</a:t>
            </a:fld>
            <a:endParaRPr lang="en-US"/>
          </a:p>
        </p:txBody>
      </p:sp>
      <p:sp>
        <p:nvSpPr>
          <p:cNvPr id="8" name="Footer Placeholder 7">
            <a:extLst>
              <a:ext uri="{FF2B5EF4-FFF2-40B4-BE49-F238E27FC236}">
                <a16:creationId xmlns:a16="http://schemas.microsoft.com/office/drawing/2014/main" id="{C8D36FB8-DC3B-A155-F144-E1D844FFA8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161281-82B3-7E2B-4DF8-29C0EC6F9AF6}"/>
              </a:ext>
            </a:extLst>
          </p:cNvPr>
          <p:cNvSpPr>
            <a:spLocks noGrp="1"/>
          </p:cNvSpPr>
          <p:nvPr>
            <p:ph type="sldNum" sz="quarter" idx="12"/>
          </p:nvPr>
        </p:nvSpPr>
        <p:spPr/>
        <p:txBody>
          <a:bodyPr/>
          <a:lstStyle/>
          <a:p>
            <a:fld id="{23F9C7D8-1114-438E-9226-EF8535705FEC}" type="slidenum">
              <a:rPr lang="en-US" smtClean="0"/>
              <a:t>‹#›</a:t>
            </a:fld>
            <a:endParaRPr lang="en-US"/>
          </a:p>
        </p:txBody>
      </p:sp>
    </p:spTree>
    <p:extLst>
      <p:ext uri="{BB962C8B-B14F-4D97-AF65-F5344CB8AC3E}">
        <p14:creationId xmlns:p14="http://schemas.microsoft.com/office/powerpoint/2010/main" val="2611370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989A-38BE-3FCE-0F01-F124B56F16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DF7981-6951-D734-7E09-B0B81ED22946}"/>
              </a:ext>
            </a:extLst>
          </p:cNvPr>
          <p:cNvSpPr>
            <a:spLocks noGrp="1"/>
          </p:cNvSpPr>
          <p:nvPr>
            <p:ph type="dt" sz="half" idx="10"/>
          </p:nvPr>
        </p:nvSpPr>
        <p:spPr/>
        <p:txBody>
          <a:bodyPr/>
          <a:lstStyle/>
          <a:p>
            <a:fld id="{E79DD765-A50B-4321-BD37-136A912490AE}" type="datetimeFigureOut">
              <a:rPr lang="en-US" smtClean="0"/>
              <a:t>2/19/2025</a:t>
            </a:fld>
            <a:endParaRPr lang="en-US"/>
          </a:p>
        </p:txBody>
      </p:sp>
      <p:sp>
        <p:nvSpPr>
          <p:cNvPr id="4" name="Footer Placeholder 3">
            <a:extLst>
              <a:ext uri="{FF2B5EF4-FFF2-40B4-BE49-F238E27FC236}">
                <a16:creationId xmlns:a16="http://schemas.microsoft.com/office/drawing/2014/main" id="{7386FEF6-7B4B-C3C6-5B93-C3AFCFD88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336F9D-301F-29A0-D946-1DF3D09CA6B3}"/>
              </a:ext>
            </a:extLst>
          </p:cNvPr>
          <p:cNvSpPr>
            <a:spLocks noGrp="1"/>
          </p:cNvSpPr>
          <p:nvPr>
            <p:ph type="sldNum" sz="quarter" idx="12"/>
          </p:nvPr>
        </p:nvSpPr>
        <p:spPr/>
        <p:txBody>
          <a:bodyPr/>
          <a:lstStyle/>
          <a:p>
            <a:fld id="{23F9C7D8-1114-438E-9226-EF8535705FEC}" type="slidenum">
              <a:rPr lang="en-US" smtClean="0"/>
              <a:t>‹#›</a:t>
            </a:fld>
            <a:endParaRPr lang="en-US"/>
          </a:p>
        </p:txBody>
      </p:sp>
    </p:spTree>
    <p:extLst>
      <p:ext uri="{BB962C8B-B14F-4D97-AF65-F5344CB8AC3E}">
        <p14:creationId xmlns:p14="http://schemas.microsoft.com/office/powerpoint/2010/main" val="291309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211044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643594-0662-08D6-18C6-3311C775B69E}"/>
              </a:ext>
            </a:extLst>
          </p:cNvPr>
          <p:cNvSpPr>
            <a:spLocks noGrp="1"/>
          </p:cNvSpPr>
          <p:nvPr>
            <p:ph type="dt" sz="half" idx="10"/>
          </p:nvPr>
        </p:nvSpPr>
        <p:spPr/>
        <p:txBody>
          <a:bodyPr/>
          <a:lstStyle/>
          <a:p>
            <a:fld id="{E79DD765-A50B-4321-BD37-136A912490AE}" type="datetimeFigureOut">
              <a:rPr lang="en-US" smtClean="0"/>
              <a:t>2/19/2025</a:t>
            </a:fld>
            <a:endParaRPr lang="en-US"/>
          </a:p>
        </p:txBody>
      </p:sp>
      <p:sp>
        <p:nvSpPr>
          <p:cNvPr id="3" name="Footer Placeholder 2">
            <a:extLst>
              <a:ext uri="{FF2B5EF4-FFF2-40B4-BE49-F238E27FC236}">
                <a16:creationId xmlns:a16="http://schemas.microsoft.com/office/drawing/2014/main" id="{0CB6DA4E-7D60-096E-49C3-08910D4EE2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F2DEC6-1EF5-0879-D1BF-EC3F1834411C}"/>
              </a:ext>
            </a:extLst>
          </p:cNvPr>
          <p:cNvSpPr>
            <a:spLocks noGrp="1"/>
          </p:cNvSpPr>
          <p:nvPr>
            <p:ph type="sldNum" sz="quarter" idx="12"/>
          </p:nvPr>
        </p:nvSpPr>
        <p:spPr/>
        <p:txBody>
          <a:bodyPr/>
          <a:lstStyle/>
          <a:p>
            <a:fld id="{23F9C7D8-1114-438E-9226-EF8535705FEC}" type="slidenum">
              <a:rPr lang="en-US" smtClean="0"/>
              <a:t>‹#›</a:t>
            </a:fld>
            <a:endParaRPr lang="en-US"/>
          </a:p>
        </p:txBody>
      </p:sp>
    </p:spTree>
    <p:extLst>
      <p:ext uri="{BB962C8B-B14F-4D97-AF65-F5344CB8AC3E}">
        <p14:creationId xmlns:p14="http://schemas.microsoft.com/office/powerpoint/2010/main" val="1383719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EA4D-8F8B-1BEE-C0DE-8F1D03C78F2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E985BB-4722-73C0-61E0-52D5517D5A8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C5234F-394C-4791-A435-14A5F4CC206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9DEBAF-D2EF-45D5-753A-7ECDDDCDFDD1}"/>
              </a:ext>
            </a:extLst>
          </p:cNvPr>
          <p:cNvSpPr>
            <a:spLocks noGrp="1"/>
          </p:cNvSpPr>
          <p:nvPr>
            <p:ph type="dt" sz="half" idx="10"/>
          </p:nvPr>
        </p:nvSpPr>
        <p:spPr/>
        <p:txBody>
          <a:bodyPr/>
          <a:lstStyle/>
          <a:p>
            <a:fld id="{E79DD765-A50B-4321-BD37-136A912490AE}" type="datetimeFigureOut">
              <a:rPr lang="en-US" smtClean="0"/>
              <a:t>2/19/2025</a:t>
            </a:fld>
            <a:endParaRPr lang="en-US"/>
          </a:p>
        </p:txBody>
      </p:sp>
      <p:sp>
        <p:nvSpPr>
          <p:cNvPr id="6" name="Footer Placeholder 5">
            <a:extLst>
              <a:ext uri="{FF2B5EF4-FFF2-40B4-BE49-F238E27FC236}">
                <a16:creationId xmlns:a16="http://schemas.microsoft.com/office/drawing/2014/main" id="{31DB8F95-CDB2-EC6E-0711-931DCF38C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C4BF0-0A65-86D7-90C7-7F17E0955CBD}"/>
              </a:ext>
            </a:extLst>
          </p:cNvPr>
          <p:cNvSpPr>
            <a:spLocks noGrp="1"/>
          </p:cNvSpPr>
          <p:nvPr>
            <p:ph type="sldNum" sz="quarter" idx="12"/>
          </p:nvPr>
        </p:nvSpPr>
        <p:spPr/>
        <p:txBody>
          <a:bodyPr/>
          <a:lstStyle/>
          <a:p>
            <a:fld id="{23F9C7D8-1114-438E-9226-EF8535705FEC}" type="slidenum">
              <a:rPr lang="en-US" smtClean="0"/>
              <a:t>‹#›</a:t>
            </a:fld>
            <a:endParaRPr lang="en-US"/>
          </a:p>
        </p:txBody>
      </p:sp>
    </p:spTree>
    <p:extLst>
      <p:ext uri="{BB962C8B-B14F-4D97-AF65-F5344CB8AC3E}">
        <p14:creationId xmlns:p14="http://schemas.microsoft.com/office/powerpoint/2010/main" val="3713642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28B4-67E9-4BC3-09B5-F9A8C1F25E3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80F2AB-D308-5D79-0D24-6B4309AE397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68BCF0-BB54-7461-6B24-243C56A4348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26BB43-D495-3AE2-9658-3846BCFDAFF1}"/>
              </a:ext>
            </a:extLst>
          </p:cNvPr>
          <p:cNvSpPr>
            <a:spLocks noGrp="1"/>
          </p:cNvSpPr>
          <p:nvPr>
            <p:ph type="dt" sz="half" idx="10"/>
          </p:nvPr>
        </p:nvSpPr>
        <p:spPr/>
        <p:txBody>
          <a:bodyPr/>
          <a:lstStyle/>
          <a:p>
            <a:fld id="{E79DD765-A50B-4321-BD37-136A912490AE}" type="datetimeFigureOut">
              <a:rPr lang="en-US" smtClean="0"/>
              <a:t>2/19/2025</a:t>
            </a:fld>
            <a:endParaRPr lang="en-US"/>
          </a:p>
        </p:txBody>
      </p:sp>
      <p:sp>
        <p:nvSpPr>
          <p:cNvPr id="6" name="Footer Placeholder 5">
            <a:extLst>
              <a:ext uri="{FF2B5EF4-FFF2-40B4-BE49-F238E27FC236}">
                <a16:creationId xmlns:a16="http://schemas.microsoft.com/office/drawing/2014/main" id="{23C8713E-FAA3-8232-CB4C-088CD70FA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92763-07DC-B9A1-84FA-EC70CFAD96BF}"/>
              </a:ext>
            </a:extLst>
          </p:cNvPr>
          <p:cNvSpPr>
            <a:spLocks noGrp="1"/>
          </p:cNvSpPr>
          <p:nvPr>
            <p:ph type="sldNum" sz="quarter" idx="12"/>
          </p:nvPr>
        </p:nvSpPr>
        <p:spPr/>
        <p:txBody>
          <a:bodyPr/>
          <a:lstStyle/>
          <a:p>
            <a:fld id="{23F9C7D8-1114-438E-9226-EF8535705FEC}" type="slidenum">
              <a:rPr lang="en-US" smtClean="0"/>
              <a:t>‹#›</a:t>
            </a:fld>
            <a:endParaRPr lang="en-US"/>
          </a:p>
        </p:txBody>
      </p:sp>
    </p:spTree>
    <p:extLst>
      <p:ext uri="{BB962C8B-B14F-4D97-AF65-F5344CB8AC3E}">
        <p14:creationId xmlns:p14="http://schemas.microsoft.com/office/powerpoint/2010/main" val="3822022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30DA-959F-F53D-5B1E-F0863B32E3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B3E98-C480-475E-4559-B1F5E4C92A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8943C-C76B-3C34-79BB-70CBDA6414D0}"/>
              </a:ext>
            </a:extLst>
          </p:cNvPr>
          <p:cNvSpPr>
            <a:spLocks noGrp="1"/>
          </p:cNvSpPr>
          <p:nvPr>
            <p:ph type="dt" sz="half" idx="10"/>
          </p:nvPr>
        </p:nvSpPr>
        <p:spPr/>
        <p:txBody>
          <a:bodyPr/>
          <a:lstStyle/>
          <a:p>
            <a:fld id="{E79DD765-A50B-4321-BD37-136A912490AE}" type="datetimeFigureOut">
              <a:rPr lang="en-US" smtClean="0"/>
              <a:t>2/19/2025</a:t>
            </a:fld>
            <a:endParaRPr lang="en-US"/>
          </a:p>
        </p:txBody>
      </p:sp>
      <p:sp>
        <p:nvSpPr>
          <p:cNvPr id="5" name="Footer Placeholder 4">
            <a:extLst>
              <a:ext uri="{FF2B5EF4-FFF2-40B4-BE49-F238E27FC236}">
                <a16:creationId xmlns:a16="http://schemas.microsoft.com/office/drawing/2014/main" id="{8285812F-1CF9-4554-0F17-665896F29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FCC1B-B1DF-7735-5191-0CD493B5A7DB}"/>
              </a:ext>
            </a:extLst>
          </p:cNvPr>
          <p:cNvSpPr>
            <a:spLocks noGrp="1"/>
          </p:cNvSpPr>
          <p:nvPr>
            <p:ph type="sldNum" sz="quarter" idx="12"/>
          </p:nvPr>
        </p:nvSpPr>
        <p:spPr/>
        <p:txBody>
          <a:bodyPr/>
          <a:lstStyle/>
          <a:p>
            <a:fld id="{23F9C7D8-1114-438E-9226-EF8535705FEC}" type="slidenum">
              <a:rPr lang="en-US" smtClean="0"/>
              <a:t>‹#›</a:t>
            </a:fld>
            <a:endParaRPr lang="en-US"/>
          </a:p>
        </p:txBody>
      </p:sp>
    </p:spTree>
    <p:extLst>
      <p:ext uri="{BB962C8B-B14F-4D97-AF65-F5344CB8AC3E}">
        <p14:creationId xmlns:p14="http://schemas.microsoft.com/office/powerpoint/2010/main" val="213797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235F6-E6B2-1B25-BC33-834BF834BA5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F62942-E997-5C54-7275-5AE82CEDC5CF}"/>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A29E9-A751-A827-4621-AED1AE184515}"/>
              </a:ext>
            </a:extLst>
          </p:cNvPr>
          <p:cNvSpPr>
            <a:spLocks noGrp="1"/>
          </p:cNvSpPr>
          <p:nvPr>
            <p:ph type="dt" sz="half" idx="10"/>
          </p:nvPr>
        </p:nvSpPr>
        <p:spPr/>
        <p:txBody>
          <a:bodyPr/>
          <a:lstStyle/>
          <a:p>
            <a:fld id="{E79DD765-A50B-4321-BD37-136A912490AE}" type="datetimeFigureOut">
              <a:rPr lang="en-US" smtClean="0"/>
              <a:t>2/19/2025</a:t>
            </a:fld>
            <a:endParaRPr lang="en-US"/>
          </a:p>
        </p:txBody>
      </p:sp>
      <p:sp>
        <p:nvSpPr>
          <p:cNvPr id="5" name="Footer Placeholder 4">
            <a:extLst>
              <a:ext uri="{FF2B5EF4-FFF2-40B4-BE49-F238E27FC236}">
                <a16:creationId xmlns:a16="http://schemas.microsoft.com/office/drawing/2014/main" id="{452F9A7E-7212-6F7A-A3FB-55E9E0A43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10863-469A-2724-84FC-113689349D9F}"/>
              </a:ext>
            </a:extLst>
          </p:cNvPr>
          <p:cNvSpPr>
            <a:spLocks noGrp="1"/>
          </p:cNvSpPr>
          <p:nvPr>
            <p:ph type="sldNum" sz="quarter" idx="12"/>
          </p:nvPr>
        </p:nvSpPr>
        <p:spPr/>
        <p:txBody>
          <a:bodyPr/>
          <a:lstStyle/>
          <a:p>
            <a:fld id="{23F9C7D8-1114-438E-9226-EF8535705FEC}" type="slidenum">
              <a:rPr lang="en-US" smtClean="0"/>
              <a:t>‹#›</a:t>
            </a:fld>
            <a:endParaRPr lang="en-US"/>
          </a:p>
        </p:txBody>
      </p:sp>
    </p:spTree>
    <p:extLst>
      <p:ext uri="{BB962C8B-B14F-4D97-AF65-F5344CB8AC3E}">
        <p14:creationId xmlns:p14="http://schemas.microsoft.com/office/powerpoint/2010/main" val="721578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20C6E1AC-CFC6-4300-B489-C038EAE272A2}" type="datetimeFigureOut">
              <a:rPr lang="en-US" smtClean="0">
                <a:solidFill>
                  <a:prstClr val="white">
                    <a:tint val="95000"/>
                  </a:prstClr>
                </a:solidFill>
              </a:rPr>
              <a:pPr/>
              <a:t>2/19/2025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2D018C0-DF42-406D-8E53-861A93BDEF80}"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3965774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272812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0C6E1AC-CFC6-4300-B489-C038EAE272A2}" type="datetimeFigureOut">
              <a:rPr lang="en-US" smtClean="0">
                <a:solidFill>
                  <a:prstClr val="white">
                    <a:tint val="95000"/>
                  </a:prstClr>
                </a:solidFill>
              </a:rPr>
              <a:pPr/>
              <a:t>2/19/2025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2D018C0-DF42-406D-8E53-861A93BDEF80}"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269589580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005525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73480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0C6E1AC-CFC6-4300-B489-C038EAE272A2}" type="datetimeFigureOut">
              <a:rPr lang="en-US" smtClean="0">
                <a:solidFill>
                  <a:prstClr val="white">
                    <a:tint val="95000"/>
                  </a:prstClr>
                </a:solidFill>
              </a:rPr>
              <a:pPr/>
              <a:t>2/19/2025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2D018C0-DF42-406D-8E53-861A93BDEF80}"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29864018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5251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309864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4177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6952986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054397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50114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098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15360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24920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8" name="Rectangle 7"/>
          <p:cNvSpPr/>
          <p:nvPr/>
        </p:nvSpPr>
        <p:spPr>
          <a:xfrm>
            <a:off x="0" y="0"/>
            <a:ext cx="9141619" cy="1383792"/>
          </a:xfrm>
          <a:prstGeom prst="rect">
            <a:avLst/>
          </a:prstGeom>
          <a:solidFill>
            <a:srgbClr val="FC69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1383792"/>
            <a:ext cx="9141619" cy="64008"/>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654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0711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7494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5905963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08" r:id="rId7"/>
    <p:sldLayoutId id="2147483691" r:id="rId8"/>
    <p:sldLayoutId id="2147483692" r:id="rId9"/>
    <p:sldLayoutId id="2147483693" r:id="rId10"/>
    <p:sldLayoutId id="2147483694" r:id="rId11"/>
    <p:sldLayoutId id="2147483695" r:id="rId12"/>
    <p:sldLayoutId id="2147483709"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64D0F7-FF96-8528-8D01-2223AB39266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922CF7-B67C-6912-8E68-C18221F886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B7682-3CCC-6CAC-F942-2EA1599E2BF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9DD765-A50B-4321-BD37-136A912490AE}" type="datetimeFigureOut">
              <a:rPr lang="en-US" smtClean="0"/>
              <a:t>2/19/2025</a:t>
            </a:fld>
            <a:endParaRPr lang="en-US"/>
          </a:p>
        </p:txBody>
      </p:sp>
      <p:sp>
        <p:nvSpPr>
          <p:cNvPr id="5" name="Footer Placeholder 4">
            <a:extLst>
              <a:ext uri="{FF2B5EF4-FFF2-40B4-BE49-F238E27FC236}">
                <a16:creationId xmlns:a16="http://schemas.microsoft.com/office/drawing/2014/main" id="{F3BF9311-0785-5B03-6498-27430FF865F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7C4983C-78C2-DA5A-170B-C518AD64D18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F9C7D8-1114-438E-9226-EF8535705FEC}" type="slidenum">
              <a:rPr lang="en-US" smtClean="0"/>
              <a:t>‹#›</a:t>
            </a:fld>
            <a:endParaRPr lang="en-US"/>
          </a:p>
        </p:txBody>
      </p:sp>
    </p:spTree>
    <p:extLst>
      <p:ext uri="{BB962C8B-B14F-4D97-AF65-F5344CB8AC3E}">
        <p14:creationId xmlns:p14="http://schemas.microsoft.com/office/powerpoint/2010/main" val="347033955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0C6E1AC-CFC6-4300-B489-C038EAE272A2}" type="datetimeFigureOut">
              <a:rPr lang="en-US" smtClean="0">
                <a:solidFill>
                  <a:prstClr val="black">
                    <a:tint val="95000"/>
                  </a:prstClr>
                </a:solidFill>
              </a:rPr>
              <a:pPr/>
              <a:t>2/19/2025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2D018C0-DF42-406D-8E53-861A93BDEF8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8745400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60CB4-B3E5-5808-4B47-854BEBC0508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F13596-0D1B-C2D1-9AE3-5B143CE54B9B}"/>
              </a:ext>
            </a:extLst>
          </p:cNvPr>
          <p:cNvSpPr txBox="1"/>
          <p:nvPr/>
        </p:nvSpPr>
        <p:spPr>
          <a:xfrm>
            <a:off x="69920" y="5705243"/>
            <a:ext cx="3429000" cy="1107996"/>
          </a:xfrm>
          <a:prstGeom prst="rect">
            <a:avLst/>
          </a:prstGeom>
          <a:noFill/>
        </p:spPr>
        <p:txBody>
          <a:bodyPr wrap="square" lIns="0" rIns="0" rtlCol="0">
            <a:spAutoFit/>
          </a:bodyPr>
          <a:lstStyle/>
          <a:p>
            <a:pPr algn="ctr">
              <a:spcBef>
                <a:spcPts val="1200"/>
              </a:spcBef>
            </a:pPr>
            <a:r>
              <a:rPr lang="en-US" sz="2000" b="1" dirty="0">
                <a:solidFill>
                  <a:srgbClr val="005DAA"/>
                </a:solidFill>
                <a:latin typeface="Calibri" panose="020F0502020204030204" pitchFamily="34" charset="0"/>
                <a:cs typeface="Calibri" panose="020F0502020204030204" pitchFamily="34" charset="0"/>
              </a:rPr>
              <a:t>MIC Policy Board</a:t>
            </a:r>
            <a:br>
              <a:rPr lang="en-US" sz="2000" b="1" dirty="0">
                <a:solidFill>
                  <a:srgbClr val="005DAA"/>
                </a:solidFill>
                <a:latin typeface="Calibri" panose="020F0502020204030204" pitchFamily="34" charset="0"/>
                <a:cs typeface="Calibri" panose="020F0502020204030204" pitchFamily="34" charset="0"/>
              </a:rPr>
            </a:br>
            <a:r>
              <a:rPr lang="en-US" sz="2000" b="1" dirty="0">
                <a:solidFill>
                  <a:srgbClr val="005DAA"/>
                </a:solidFill>
                <a:latin typeface="Calibri" panose="020F0502020204030204" pitchFamily="34" charset="0"/>
                <a:cs typeface="Calibri" panose="020F0502020204030204" pitchFamily="34" charset="0"/>
              </a:rPr>
              <a:t>February 19, 2025</a:t>
            </a:r>
            <a:endParaRPr lang="en-US" sz="2000" dirty="0">
              <a:solidFill>
                <a:srgbClr val="005DAA"/>
              </a:solidFill>
              <a:latin typeface="Calibri" panose="020F0502020204030204" pitchFamily="34" charset="0"/>
              <a:cs typeface="Calibri" panose="020F0502020204030204" pitchFamily="34" charset="0"/>
            </a:endParaRPr>
          </a:p>
          <a:p>
            <a:pPr algn="ctr">
              <a:spcBef>
                <a:spcPts val="1200"/>
              </a:spcBef>
            </a:pPr>
            <a:r>
              <a:rPr lang="en-US" sz="1600" dirty="0">
                <a:solidFill>
                  <a:srgbClr val="0070C0"/>
                </a:solidFill>
              </a:rPr>
              <a:t>Mike Wenholz</a:t>
            </a:r>
          </a:p>
        </p:txBody>
      </p:sp>
      <p:sp>
        <p:nvSpPr>
          <p:cNvPr id="3" name="TextBox 2">
            <a:extLst>
              <a:ext uri="{FF2B5EF4-FFF2-40B4-BE49-F238E27FC236}">
                <a16:creationId xmlns:a16="http://schemas.microsoft.com/office/drawing/2014/main" id="{8570E130-1F3E-6B9C-AF0A-3DBB9874CB8F}"/>
              </a:ext>
            </a:extLst>
          </p:cNvPr>
          <p:cNvSpPr txBox="1"/>
          <p:nvPr/>
        </p:nvSpPr>
        <p:spPr>
          <a:xfrm>
            <a:off x="45378" y="-898651"/>
            <a:ext cx="3581400" cy="3785652"/>
          </a:xfrm>
          <a:prstGeom prst="rect">
            <a:avLst/>
          </a:prstGeom>
          <a:noFill/>
        </p:spPr>
        <p:txBody>
          <a:bodyPr wrap="square" rtlCol="0" anchor="t" anchorCtr="0">
            <a:spAutoFit/>
          </a:bodyPr>
          <a:lstStyle/>
          <a:p>
            <a:pPr algn="ctr"/>
            <a:endParaRPr lang="en-US" sz="3200" b="1" dirty="0">
              <a:solidFill>
                <a:schemeClr val="bg1"/>
              </a:solidFill>
            </a:endParaRPr>
          </a:p>
          <a:p>
            <a:pPr algn="ctr"/>
            <a:endParaRPr lang="en-US" sz="3200" b="1" dirty="0">
              <a:solidFill>
                <a:schemeClr val="bg1"/>
              </a:solidFill>
            </a:endParaRPr>
          </a:p>
          <a:p>
            <a:pPr algn="ctr"/>
            <a:r>
              <a:rPr lang="en-US" sz="3200" b="1" dirty="0">
                <a:solidFill>
                  <a:schemeClr val="bg1"/>
                </a:solidFill>
                <a:latin typeface="Calibri" panose="020F0502020204030204" pitchFamily="34" charset="0"/>
                <a:cs typeface="Calibri" panose="020F0502020204030204" pitchFamily="34" charset="0"/>
              </a:rPr>
              <a:t>FY 2029 Proposed Projects</a:t>
            </a:r>
          </a:p>
          <a:p>
            <a:pPr algn="ctr"/>
            <a:r>
              <a:rPr lang="en-US" sz="3200" dirty="0">
                <a:solidFill>
                  <a:schemeClr val="bg1"/>
                </a:solidFill>
                <a:latin typeface="Calibri" panose="020F0502020204030204" pitchFamily="34" charset="0"/>
                <a:cs typeface="Calibri" panose="020F0502020204030204" pitchFamily="34" charset="0"/>
              </a:rPr>
              <a:t>for the </a:t>
            </a:r>
          </a:p>
          <a:p>
            <a:pPr algn="ctr"/>
            <a:r>
              <a:rPr lang="en-US" sz="3200" b="1" dirty="0">
                <a:solidFill>
                  <a:schemeClr val="bg1"/>
                </a:solidFill>
                <a:latin typeface="Calibri" panose="020F0502020204030204" pitchFamily="34" charset="0"/>
                <a:cs typeface="Calibri" panose="020F0502020204030204" pitchFamily="34" charset="0"/>
              </a:rPr>
              <a:t>2026-2029 </a:t>
            </a:r>
          </a:p>
          <a:p>
            <a:pPr algn="ctr"/>
            <a:r>
              <a:rPr lang="en-US" sz="3200" b="1" dirty="0">
                <a:solidFill>
                  <a:schemeClr val="bg1"/>
                </a:solidFill>
                <a:latin typeface="Calibri" panose="020F0502020204030204" pitchFamily="34" charset="0"/>
                <a:cs typeface="Calibri" panose="020F0502020204030204" pitchFamily="34" charset="0"/>
              </a:rPr>
              <a:t>Duluth Area TIP</a:t>
            </a:r>
          </a:p>
          <a:p>
            <a:pPr algn="ctr"/>
            <a:endParaRPr lang="en-US" sz="1600" b="1" dirty="0">
              <a:solidFill>
                <a:schemeClr val="bg1"/>
              </a:solidFill>
            </a:endParaRPr>
          </a:p>
        </p:txBody>
      </p:sp>
      <p:cxnSp>
        <p:nvCxnSpPr>
          <p:cNvPr id="9" name="Straight Connector 8">
            <a:extLst>
              <a:ext uri="{FF2B5EF4-FFF2-40B4-BE49-F238E27FC236}">
                <a16:creationId xmlns:a16="http://schemas.microsoft.com/office/drawing/2014/main" id="{0CD9CDAE-3C9D-1AE3-276E-6EE255CEA650}"/>
              </a:ext>
            </a:extLst>
          </p:cNvPr>
          <p:cNvCxnSpPr/>
          <p:nvPr/>
        </p:nvCxnSpPr>
        <p:spPr>
          <a:xfrm>
            <a:off x="520841" y="3962400"/>
            <a:ext cx="2527159" cy="0"/>
          </a:xfrm>
          <a:prstGeom prst="line">
            <a:avLst/>
          </a:prstGeom>
          <a:ln w="19050">
            <a:solidFill>
              <a:srgbClr val="005DAA"/>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A5C60F-66EA-4CDE-C129-9961E87BFFAA}"/>
              </a:ext>
            </a:extLst>
          </p:cNvPr>
          <p:cNvPicPr>
            <a:picLocks noChangeAspect="1"/>
          </p:cNvPicPr>
          <p:nvPr/>
        </p:nvPicPr>
        <p:blipFill>
          <a:blip r:embed="rId3"/>
          <a:stretch>
            <a:fillRect/>
          </a:stretch>
        </p:blipFill>
        <p:spPr>
          <a:xfrm>
            <a:off x="3736637" y="838200"/>
            <a:ext cx="5254963" cy="4419595"/>
          </a:xfrm>
          <a:prstGeom prst="rect">
            <a:avLst/>
          </a:prstGeom>
        </p:spPr>
      </p:pic>
      <p:sp>
        <p:nvSpPr>
          <p:cNvPr id="6" name="TextBox 5">
            <a:extLst>
              <a:ext uri="{FF2B5EF4-FFF2-40B4-BE49-F238E27FC236}">
                <a16:creationId xmlns:a16="http://schemas.microsoft.com/office/drawing/2014/main" id="{DF2DBF97-68ED-1994-0DCD-4EB3F552B44F}"/>
              </a:ext>
            </a:extLst>
          </p:cNvPr>
          <p:cNvSpPr txBox="1"/>
          <p:nvPr/>
        </p:nvSpPr>
        <p:spPr>
          <a:xfrm>
            <a:off x="6124151" y="5142782"/>
            <a:ext cx="2791249" cy="369332"/>
          </a:xfrm>
          <a:prstGeom prst="rect">
            <a:avLst/>
          </a:prstGeom>
          <a:noFill/>
        </p:spPr>
        <p:txBody>
          <a:bodyPr wrap="square" rtlCol="0">
            <a:spAutoFit/>
          </a:bodyPr>
          <a:lstStyle/>
          <a:p>
            <a:pPr algn="r"/>
            <a:r>
              <a:rPr lang="en-US" i="1" dirty="0"/>
              <a:t>MIC Planning Area</a:t>
            </a:r>
          </a:p>
        </p:txBody>
      </p:sp>
      <p:pic>
        <p:nvPicPr>
          <p:cNvPr id="7" name="Picture 6">
            <a:extLst>
              <a:ext uri="{FF2B5EF4-FFF2-40B4-BE49-F238E27FC236}">
                <a16:creationId xmlns:a16="http://schemas.microsoft.com/office/drawing/2014/main" id="{94489929-C3F3-086A-F770-510A446F9B92}"/>
              </a:ext>
            </a:extLst>
          </p:cNvPr>
          <p:cNvPicPr>
            <a:picLocks noChangeAspect="1"/>
          </p:cNvPicPr>
          <p:nvPr/>
        </p:nvPicPr>
        <p:blipFill>
          <a:blip r:embed="rId4"/>
          <a:stretch>
            <a:fillRect/>
          </a:stretch>
        </p:blipFill>
        <p:spPr>
          <a:xfrm>
            <a:off x="6520147" y="457200"/>
            <a:ext cx="1033875" cy="1029418"/>
          </a:xfrm>
          <a:prstGeom prst="rect">
            <a:avLst/>
          </a:prstGeom>
        </p:spPr>
      </p:pic>
      <p:sp>
        <p:nvSpPr>
          <p:cNvPr id="5" name="Oval 4" descr="Road-Construction1">
            <a:extLst>
              <a:ext uri="{FF2B5EF4-FFF2-40B4-BE49-F238E27FC236}">
                <a16:creationId xmlns:a16="http://schemas.microsoft.com/office/drawing/2014/main" id="{CB3EA18B-F16D-2816-B0B3-919A2400B5C1}"/>
              </a:ext>
            </a:extLst>
          </p:cNvPr>
          <p:cNvSpPr/>
          <p:nvPr/>
        </p:nvSpPr>
        <p:spPr>
          <a:xfrm>
            <a:off x="465604" y="2752106"/>
            <a:ext cx="2740947" cy="2760008"/>
          </a:xfrm>
          <a:prstGeom prst="ellipse">
            <a:avLst/>
          </a:prstGeom>
          <a:blipFill>
            <a:blip r:embed="rId5">
              <a:extLst>
                <a:ext uri="{BEBA8EAE-BF5A-486C-A8C5-ECC9F3942E4B}">
                  <a14:imgProps xmlns:a14="http://schemas.microsoft.com/office/drawing/2010/main">
                    <a14:imgLayer r:embed="rId6">
                      <a14:imgEffect>
                        <a14:brightnessContrast bright="3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269640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2BEBA-3526-C443-9727-5C8EEB529956}"/>
            </a:ext>
          </a:extLst>
        </p:cNvPr>
        <p:cNvGrpSpPr/>
        <p:nvPr/>
      </p:nvGrpSpPr>
      <p:grpSpPr>
        <a:xfrm>
          <a:off x="0" y="0"/>
          <a:ext cx="0" cy="0"/>
          <a:chOff x="0" y="0"/>
          <a:chExt cx="0" cy="0"/>
        </a:xfrm>
      </p:grpSpPr>
      <p:pic>
        <p:nvPicPr>
          <p:cNvPr id="3" name="Picture 2" descr="A picture containing road, outdoor, grass, street&#10;&#10;AI-generated content may be incorrect.">
            <a:extLst>
              <a:ext uri="{FF2B5EF4-FFF2-40B4-BE49-F238E27FC236}">
                <a16:creationId xmlns:a16="http://schemas.microsoft.com/office/drawing/2014/main" id="{C3114DEA-E726-EAA6-5E07-DB5FC7CC7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101"/>
            <a:ext cx="9144000" cy="5811798"/>
          </a:xfrm>
          <a:prstGeom prst="rect">
            <a:avLst/>
          </a:prstGeom>
        </p:spPr>
      </p:pic>
    </p:spTree>
    <p:extLst>
      <p:ext uri="{BB962C8B-B14F-4D97-AF65-F5344CB8AC3E}">
        <p14:creationId xmlns:p14="http://schemas.microsoft.com/office/powerpoint/2010/main" val="238877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6A161-AD9E-E83F-2450-A4B14FAF9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42E30-2A8C-07FF-D62F-B8B6C928EFB3}"/>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(1):</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Howard </a:t>
            </a:r>
            <a:r>
              <a:rPr lang="en-US" sz="3600" dirty="0" err="1">
                <a:solidFill>
                  <a:schemeClr val="bg1"/>
                </a:solidFill>
                <a:latin typeface="Calibri" panose="020F0502020204030204" pitchFamily="34" charset="0"/>
                <a:cs typeface="Calibri" panose="020F0502020204030204" pitchFamily="34" charset="0"/>
              </a:rPr>
              <a:t>Gnesen</a:t>
            </a:r>
            <a:r>
              <a:rPr lang="en-US" sz="3600" dirty="0">
                <a:solidFill>
                  <a:schemeClr val="bg1"/>
                </a:solidFill>
                <a:latin typeface="Calibri" panose="020F0502020204030204" pitchFamily="34" charset="0"/>
                <a:cs typeface="Calibri" panose="020F0502020204030204" pitchFamily="34" charset="0"/>
              </a:rPr>
              <a:t> Road Rehabilitation</a:t>
            </a:r>
            <a:endParaRPr lang="en-US" sz="3600" dirty="0">
              <a:solidFill>
                <a:srgbClr val="FFFF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71D0E4F-8D62-5EB1-1219-D468C1127381}"/>
              </a:ext>
            </a:extLst>
          </p:cNvPr>
          <p:cNvSpPr txBox="1"/>
          <p:nvPr/>
        </p:nvSpPr>
        <p:spPr>
          <a:xfrm>
            <a:off x="182880" y="1600200"/>
            <a:ext cx="8849342" cy="4985980"/>
          </a:xfrm>
          <a:prstGeom prst="rect">
            <a:avLst/>
          </a:prstGeom>
          <a:noFill/>
        </p:spPr>
        <p:txBody>
          <a:bodyPr wrap="square" rtlCol="0">
            <a:spAutoFit/>
          </a:bodyPr>
          <a:lstStyle/>
          <a:p>
            <a:r>
              <a:rPr lang="en-US" sz="2400" b="1" kern="100" dirty="0">
                <a:solidFill>
                  <a:srgbClr val="0070C0"/>
                </a:solidFill>
                <a:latin typeface="Calibri" panose="020F0502020204030204" pitchFamily="34" charset="0"/>
                <a:cs typeface="Calibri" panose="020F0502020204030204" pitchFamily="34" charset="0"/>
              </a:rPr>
              <a:t>Application Review –  Is the proposed project:</a:t>
            </a:r>
          </a:p>
          <a:p>
            <a:pPr marL="287338" indent="-287338">
              <a:spcBef>
                <a:spcPts val="1200"/>
              </a:spcBef>
              <a:buFont typeface="Arial" panose="020B0604020202020204" pitchFamily="34" charset="0"/>
              <a:buChar char="•"/>
            </a:pPr>
            <a:r>
              <a:rPr lang="en-US" sz="2200" kern="100" dirty="0">
                <a:solidFill>
                  <a:srgbClr val="0070C0"/>
                </a:solidFill>
                <a:latin typeface="Calibri" panose="020F0502020204030204" pitchFamily="34" charset="0"/>
                <a:cs typeface="Calibri" panose="020F0502020204030204" pitchFamily="34" charset="0"/>
              </a:rPr>
              <a:t>Included in the Sustainable Choices 2050 project list?  </a:t>
            </a:r>
            <a:r>
              <a:rPr lang="en-US" sz="2200" b="1" kern="100" dirty="0">
                <a:latin typeface="Calibri" panose="020F0502020204030204" pitchFamily="34" charset="0"/>
                <a:cs typeface="Calibri" panose="020F0502020204030204" pitchFamily="34" charset="0"/>
              </a:rPr>
              <a:t>No. </a:t>
            </a:r>
            <a:br>
              <a:rPr lang="en-US" sz="2200" b="1" kern="100" dirty="0">
                <a:latin typeface="Calibri" panose="020F0502020204030204" pitchFamily="34" charset="0"/>
                <a:cs typeface="Calibri" panose="020F0502020204030204" pitchFamily="34" charset="0"/>
              </a:rPr>
            </a:br>
            <a:r>
              <a:rPr lang="en-US" sz="2200" b="1" kern="100" dirty="0">
                <a:effectLst/>
                <a:latin typeface="Calibri" panose="020F0502020204030204" pitchFamily="34" charset="0"/>
                <a:ea typeface="Aptos" panose="020B0004020202020204" pitchFamily="34" charset="0"/>
                <a:cs typeface="Calibri" panose="020F0502020204030204" pitchFamily="34" charset="0"/>
              </a:rPr>
              <a:t>However, “its critical needs &amp; issues align closely with the other roads in the plan” a</a:t>
            </a:r>
            <a:r>
              <a:rPr lang="en-US" sz="2200" b="1" kern="100" dirty="0">
                <a:latin typeface="Calibri" panose="020F0502020204030204" pitchFamily="34" charset="0"/>
                <a:ea typeface="Aptos" panose="020B0004020202020204" pitchFamily="34" charset="0"/>
                <a:cs typeface="Calibri" panose="020F0502020204030204" pitchFamily="34" charset="0"/>
              </a:rPr>
              <a:t>nd b</a:t>
            </a:r>
            <a:r>
              <a:rPr lang="en-US" sz="2200" b="1" kern="100" dirty="0">
                <a:effectLst/>
                <a:latin typeface="Calibri" panose="020F0502020204030204" pitchFamily="34" charset="0"/>
                <a:ea typeface="Aptos" panose="020B0004020202020204" pitchFamily="34" charset="0"/>
                <a:cs typeface="Calibri" panose="020F0502020204030204" pitchFamily="34" charset="0"/>
              </a:rPr>
              <a:t>y the MIC’s definition of “regionally significant,” this project does not need to be included in the MTP project list.</a:t>
            </a:r>
            <a:endParaRPr lang="en-US" sz="2400" dirty="0">
              <a:latin typeface="Calibri" panose="020F0502020204030204" pitchFamily="34" charset="0"/>
              <a:cs typeface="Calibri" panose="020F0502020204030204" pitchFamily="34" charset="0"/>
            </a:endParaRPr>
          </a:p>
          <a:p>
            <a:pPr marL="287338" marR="0" indent="-287338">
              <a:spcBef>
                <a:spcPts val="1200"/>
              </a:spcBef>
              <a:buFont typeface="Arial" panose="020B0604020202020204" pitchFamily="34" charset="0"/>
              <a:buChar char="•"/>
            </a:pPr>
            <a:r>
              <a:rPr lang="en-US" sz="2200" kern="100" dirty="0">
                <a:solidFill>
                  <a:srgbClr val="0070C0"/>
                </a:solidFill>
                <a:latin typeface="Calibri" panose="020F0502020204030204" pitchFamily="34" charset="0"/>
                <a:cs typeface="Calibri" panose="020F0502020204030204" pitchFamily="34" charset="0"/>
              </a:rPr>
              <a:t>Consistent with the Goals and Objectives of Sustainable Choices 2050? </a:t>
            </a:r>
            <a:r>
              <a:rPr lang="en-US" sz="2200" b="1" kern="100" dirty="0">
                <a:latin typeface="Calibri" panose="020F0502020204030204" pitchFamily="34" charset="0"/>
                <a:cs typeface="Calibri" panose="020F0502020204030204" pitchFamily="34" charset="0"/>
              </a:rPr>
              <a:t>The project will help meet 13 of the 26 Objectives of Sustainable Choices 2050, including at least 1 objective under all 5 goals.</a:t>
            </a:r>
          </a:p>
          <a:p>
            <a:pPr marL="287338" indent="-287338">
              <a:spcBef>
                <a:spcPts val="1200"/>
              </a:spcBef>
              <a:spcAft>
                <a:spcPts val="300"/>
              </a:spcAft>
              <a:buFont typeface="Arial" panose="020B0604020202020204" pitchFamily="34" charset="0"/>
              <a:buChar char="•"/>
            </a:pPr>
            <a:r>
              <a:rPr lang="en-US" sz="2200" kern="100" dirty="0">
                <a:solidFill>
                  <a:srgbClr val="0070C0"/>
                </a:solidFill>
                <a:latin typeface="Calibri" panose="020F0502020204030204" pitchFamily="34" charset="0"/>
                <a:cs typeface="Calibri" panose="020F0502020204030204" pitchFamily="34" charset="0"/>
              </a:rPr>
              <a:t>Consistent with the MIC’s adopted Performance Measures 1, 2, and/or 3? </a:t>
            </a:r>
            <a:r>
              <a:rPr lang="en-US" sz="2200" b="1" kern="100" dirty="0">
                <a:latin typeface="Calibri" panose="020F0502020204030204" pitchFamily="34" charset="0"/>
                <a:cs typeface="Calibri" panose="020F0502020204030204" pitchFamily="34" charset="0"/>
              </a:rPr>
              <a:t>T</a:t>
            </a:r>
            <a:r>
              <a:rPr lang="en-US" sz="2200" b="1" kern="100" dirty="0">
                <a:effectLst/>
                <a:latin typeface="Calibri" panose="020F0502020204030204" pitchFamily="34" charset="0"/>
                <a:ea typeface="Aptos" panose="020B0004020202020204" pitchFamily="34" charset="0"/>
                <a:cs typeface="Calibri" panose="020F0502020204030204" pitchFamily="34" charset="0"/>
              </a:rPr>
              <a:t>he project will help make progress in meeting all 5 of the PM1 Safety targets in </a:t>
            </a:r>
            <a:r>
              <a:rPr lang="en-US" sz="2200" b="1" i="1" kern="100" dirty="0">
                <a:effectLst/>
                <a:latin typeface="Calibri" panose="020F0502020204030204" pitchFamily="34" charset="0"/>
                <a:ea typeface="Aptos" panose="020B0004020202020204" pitchFamily="34" charset="0"/>
                <a:cs typeface="Calibri" panose="020F0502020204030204" pitchFamily="34" charset="0"/>
              </a:rPr>
              <a:t>Sustainable Choices 2050 </a:t>
            </a:r>
            <a:r>
              <a:rPr lang="en-US" sz="2200" b="1" kern="100" dirty="0">
                <a:effectLst/>
                <a:latin typeface="Calibri" panose="020F0502020204030204" pitchFamily="34" charset="0"/>
                <a:ea typeface="Aptos" panose="020B0004020202020204" pitchFamily="34" charset="0"/>
                <a:cs typeface="Calibri" panose="020F0502020204030204" pitchFamily="34" charset="0"/>
              </a:rPr>
              <a:t>by improving pavement condition, as potholes, cracks, bumps, and other rough surfaces that currently exist contribute to vehicles losing control and leaving the roadway.</a:t>
            </a:r>
            <a:r>
              <a:rPr lang="en-US" sz="2200" kern="100" dirty="0">
                <a:effectLst/>
                <a:latin typeface="Calibri" panose="020F0502020204030204" pitchFamily="34" charset="0"/>
                <a:ea typeface="Aptos" panose="020B0004020202020204" pitchFamily="34" charset="0"/>
                <a:cs typeface="Calibri" panose="020F0502020204030204" pitchFamily="34" charset="0"/>
              </a:rPr>
              <a:t> </a:t>
            </a:r>
            <a:endParaRPr lang="en-US" sz="2200" b="1" kern="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045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45A93-F879-DDB9-65F8-9387E4936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AC27F-0954-887D-62EF-2A45136B09BE}"/>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(1):</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Howard </a:t>
            </a:r>
            <a:r>
              <a:rPr lang="en-US" sz="3600" dirty="0" err="1">
                <a:solidFill>
                  <a:schemeClr val="bg1"/>
                </a:solidFill>
                <a:latin typeface="Calibri" panose="020F0502020204030204" pitchFamily="34" charset="0"/>
                <a:cs typeface="Calibri" panose="020F0502020204030204" pitchFamily="34" charset="0"/>
              </a:rPr>
              <a:t>Gnesen</a:t>
            </a:r>
            <a:r>
              <a:rPr lang="en-US" sz="3600" dirty="0">
                <a:solidFill>
                  <a:schemeClr val="bg1"/>
                </a:solidFill>
                <a:latin typeface="Calibri" panose="020F0502020204030204" pitchFamily="34" charset="0"/>
                <a:cs typeface="Calibri" panose="020F0502020204030204" pitchFamily="34" charset="0"/>
              </a:rPr>
              <a:t> Road Rehabilitation</a:t>
            </a:r>
            <a:endParaRPr lang="en-US" sz="3600" dirty="0">
              <a:solidFill>
                <a:srgbClr val="FFFF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11108A1-53B6-151A-22D3-DF97B21513BE}"/>
              </a:ext>
            </a:extLst>
          </p:cNvPr>
          <p:cNvSpPr txBox="1"/>
          <p:nvPr/>
        </p:nvSpPr>
        <p:spPr>
          <a:xfrm>
            <a:off x="218458" y="1600200"/>
            <a:ext cx="8849342" cy="4678204"/>
          </a:xfrm>
          <a:prstGeom prst="rect">
            <a:avLst/>
          </a:prstGeom>
          <a:noFill/>
        </p:spPr>
        <p:txBody>
          <a:bodyPr wrap="square" rtlCol="0">
            <a:spAutoFit/>
          </a:bodyPr>
          <a:lstStyle/>
          <a:p>
            <a:pPr>
              <a:spcAft>
                <a:spcPts val="600"/>
              </a:spcAft>
            </a:pPr>
            <a:r>
              <a:rPr lang="en-US" sz="2400" b="1" kern="100" dirty="0">
                <a:solidFill>
                  <a:srgbClr val="0070C0"/>
                </a:solidFill>
                <a:latin typeface="Calibri" panose="020F0502020204030204" pitchFamily="34" charset="0"/>
                <a:cs typeface="Calibri" panose="020F0502020204030204" pitchFamily="34" charset="0"/>
              </a:rPr>
              <a:t>Application Review –  How will the proposed project help to implement the Vision of Sustainable Choices 2050?</a:t>
            </a:r>
          </a:p>
          <a:p>
            <a:pPr marL="342900" marR="0" indent="-342900">
              <a:spcBef>
                <a:spcPts val="600"/>
              </a:spcBef>
              <a:spcAft>
                <a:spcPts val="600"/>
              </a:spcAft>
              <a:buFont typeface="Arial" panose="020B0604020202020204" pitchFamily="34" charset="0"/>
              <a:buChar char="•"/>
            </a:pPr>
            <a:r>
              <a:rPr lang="en-US" sz="2200" kern="100" dirty="0">
                <a:effectLst/>
                <a:latin typeface="Calibri" panose="020F0502020204030204" pitchFamily="34" charset="0"/>
                <a:ea typeface="Aptos" panose="020B0004020202020204" pitchFamily="34" charset="0"/>
                <a:cs typeface="Calibri" panose="020F0502020204030204" pitchFamily="34" charset="0"/>
              </a:rPr>
              <a:t>The project will include </a:t>
            </a:r>
            <a:r>
              <a:rPr lang="en-US" sz="2200" b="1" kern="100" dirty="0">
                <a:effectLst/>
                <a:latin typeface="Calibri" panose="020F0502020204030204" pitchFamily="34" charset="0"/>
                <a:ea typeface="Aptos" panose="020B0004020202020204" pitchFamily="34" charset="0"/>
                <a:cs typeface="Calibri" panose="020F0502020204030204" pitchFamily="34" charset="0"/>
              </a:rPr>
              <a:t>improvements for automobiles and vehicular freight </a:t>
            </a:r>
            <a:r>
              <a:rPr lang="en-US" sz="2200" kern="100" dirty="0">
                <a:effectLst/>
                <a:latin typeface="Calibri" panose="020F0502020204030204" pitchFamily="34" charset="0"/>
                <a:ea typeface="Aptos" panose="020B0004020202020204" pitchFamily="34" charset="0"/>
                <a:cs typeface="Calibri" panose="020F0502020204030204" pitchFamily="34" charset="0"/>
              </a:rPr>
              <a:t>transportation.</a:t>
            </a:r>
          </a:p>
          <a:p>
            <a:pPr marL="342900" marR="0" indent="-342900">
              <a:spcBef>
                <a:spcPts val="600"/>
              </a:spcBef>
              <a:spcAft>
                <a:spcPts val="600"/>
              </a:spcAft>
              <a:buFont typeface="Arial" panose="020B0604020202020204" pitchFamily="34" charset="0"/>
              <a:buChar char="•"/>
            </a:pPr>
            <a:r>
              <a:rPr lang="en-US" sz="2200" kern="100" dirty="0">
                <a:effectLst/>
                <a:latin typeface="Calibri" panose="020F0502020204030204" pitchFamily="34" charset="0"/>
                <a:ea typeface="Aptos" panose="020B0004020202020204" pitchFamily="34" charset="0"/>
                <a:cs typeface="Calibri" panose="020F0502020204030204" pitchFamily="34" charset="0"/>
              </a:rPr>
              <a:t>The corridor will be </a:t>
            </a:r>
            <a:r>
              <a:rPr lang="en-US" sz="2200" b="1" kern="100" dirty="0">
                <a:effectLst/>
                <a:latin typeface="Calibri" panose="020F0502020204030204" pitchFamily="34" charset="0"/>
                <a:ea typeface="Aptos" panose="020B0004020202020204" pitchFamily="34" charset="0"/>
                <a:cs typeface="Calibri" panose="020F0502020204030204" pitchFamily="34" charset="0"/>
              </a:rPr>
              <a:t>safer and minimize or mitigate risk for both people and freight</a:t>
            </a:r>
            <a:r>
              <a:rPr lang="en-US" sz="2200" kern="100" dirty="0">
                <a:effectLst/>
                <a:latin typeface="Calibri" panose="020F0502020204030204" pitchFamily="34" charset="0"/>
                <a:ea typeface="Aptos" panose="020B0004020202020204" pitchFamily="34" charset="0"/>
                <a:cs typeface="Calibri" panose="020F0502020204030204" pitchFamily="34" charset="0"/>
              </a:rPr>
              <a:t> as smooth, well-maintained roads reduce the likelihood of vehicles losing control, </a:t>
            </a:r>
            <a:r>
              <a:rPr lang="en-US" sz="2200" b="1" kern="100" dirty="0">
                <a:effectLst/>
                <a:latin typeface="Calibri" panose="020F0502020204030204" pitchFamily="34" charset="0"/>
                <a:ea typeface="Aptos" panose="020B0004020202020204" pitchFamily="34" charset="0"/>
                <a:cs typeface="Calibri" panose="020F0502020204030204" pitchFamily="34" charset="0"/>
              </a:rPr>
              <a:t>improve conditions for emergency response</a:t>
            </a:r>
            <a:r>
              <a:rPr lang="en-US" sz="2200" kern="100" dirty="0">
                <a:effectLst/>
                <a:latin typeface="Calibri" panose="020F0502020204030204" pitchFamily="34" charset="0"/>
                <a:ea typeface="Aptos" panose="020B0004020202020204" pitchFamily="34" charset="0"/>
                <a:cs typeface="Calibri" panose="020F0502020204030204" pitchFamily="34" charset="0"/>
              </a:rPr>
              <a:t>, and are </a:t>
            </a:r>
            <a:r>
              <a:rPr lang="en-US" sz="2200" b="1" kern="100" dirty="0">
                <a:effectLst/>
                <a:latin typeface="Calibri" panose="020F0502020204030204" pitchFamily="34" charset="0"/>
                <a:ea typeface="Aptos" panose="020B0004020202020204" pitchFamily="34" charset="0"/>
                <a:cs typeface="Calibri" panose="020F0502020204030204" pitchFamily="34" charset="0"/>
              </a:rPr>
              <a:t>more resilient to environmental stressors </a:t>
            </a:r>
            <a:r>
              <a:rPr lang="en-US" sz="2200" kern="100" dirty="0">
                <a:effectLst/>
                <a:latin typeface="Calibri" panose="020F0502020204030204" pitchFamily="34" charset="0"/>
                <a:ea typeface="Aptos" panose="020B0004020202020204" pitchFamily="34" charset="0"/>
                <a:cs typeface="Calibri" panose="020F0502020204030204" pitchFamily="34" charset="0"/>
              </a:rPr>
              <a:t>such as heavy rains, floods, and freezing conditions.</a:t>
            </a:r>
          </a:p>
          <a:p>
            <a:pPr marL="342900" marR="0" indent="-342900">
              <a:spcBef>
                <a:spcPts val="600"/>
              </a:spcBef>
              <a:spcAft>
                <a:spcPts val="600"/>
              </a:spcAft>
              <a:buFont typeface="Arial" panose="020B0604020202020204" pitchFamily="34" charset="0"/>
              <a:buChar char="•"/>
            </a:pPr>
            <a:r>
              <a:rPr lang="en-US" sz="2200" kern="100" dirty="0">
                <a:effectLst/>
                <a:latin typeface="Calibri" panose="020F0502020204030204" pitchFamily="34" charset="0"/>
                <a:ea typeface="Aptos" panose="020B0004020202020204" pitchFamily="34" charset="0"/>
                <a:cs typeface="Calibri" panose="020F0502020204030204" pitchFamily="34" charset="0"/>
              </a:rPr>
              <a:t>This corridor is a key road to </a:t>
            </a:r>
            <a:r>
              <a:rPr lang="en-US" sz="2200" b="1" kern="100" dirty="0">
                <a:effectLst/>
                <a:latin typeface="Calibri" panose="020F0502020204030204" pitchFamily="34" charset="0"/>
                <a:ea typeface="Aptos" panose="020B0004020202020204" pitchFamily="34" charset="0"/>
                <a:cs typeface="Calibri" panose="020F0502020204030204" pitchFamily="34" charset="0"/>
              </a:rPr>
              <a:t>connect people with key community resources</a:t>
            </a:r>
            <a:r>
              <a:rPr lang="en-US" sz="2200" kern="100" dirty="0">
                <a:effectLst/>
                <a:latin typeface="Calibri" panose="020F0502020204030204" pitchFamily="34" charset="0"/>
                <a:ea typeface="Aptos" panose="020B0004020202020204" pitchFamily="34" charset="0"/>
                <a:cs typeface="Calibri" panose="020F0502020204030204" pitchFamily="34" charset="0"/>
              </a:rPr>
              <a:t> as both the Rice Lake City Hall and </a:t>
            </a:r>
            <a:r>
              <a:rPr lang="en-US" sz="2200" kern="100" dirty="0" err="1">
                <a:effectLst/>
                <a:latin typeface="Calibri" panose="020F0502020204030204" pitchFamily="34" charset="0"/>
                <a:ea typeface="Aptos" panose="020B0004020202020204" pitchFamily="34" charset="0"/>
                <a:cs typeface="Calibri" panose="020F0502020204030204" pitchFamily="34" charset="0"/>
              </a:rPr>
              <a:t>Gnesen</a:t>
            </a:r>
            <a:r>
              <a:rPr lang="en-US" sz="2200" kern="100" dirty="0">
                <a:effectLst/>
                <a:latin typeface="Calibri" panose="020F0502020204030204" pitchFamily="34" charset="0"/>
                <a:ea typeface="Aptos" panose="020B0004020202020204" pitchFamily="34" charset="0"/>
                <a:cs typeface="Calibri" panose="020F0502020204030204" pitchFamily="34" charset="0"/>
              </a:rPr>
              <a:t> Community Center are on or adjacent to this segment.</a:t>
            </a:r>
          </a:p>
        </p:txBody>
      </p:sp>
    </p:spTree>
    <p:extLst>
      <p:ext uri="{BB962C8B-B14F-4D97-AF65-F5344CB8AC3E}">
        <p14:creationId xmlns:p14="http://schemas.microsoft.com/office/powerpoint/2010/main" val="173121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9EC3-405B-FEC3-4AE5-8D7C7386F6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35C6A-91C5-9D92-2C9F-3D6F5E18340F}"/>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(1):</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Howard </a:t>
            </a:r>
            <a:r>
              <a:rPr lang="en-US" sz="3600" dirty="0" err="1">
                <a:solidFill>
                  <a:schemeClr val="bg1"/>
                </a:solidFill>
                <a:latin typeface="Calibri" panose="020F0502020204030204" pitchFamily="34" charset="0"/>
                <a:cs typeface="Calibri" panose="020F0502020204030204" pitchFamily="34" charset="0"/>
              </a:rPr>
              <a:t>Gnesen</a:t>
            </a:r>
            <a:r>
              <a:rPr lang="en-US" sz="3600" dirty="0">
                <a:solidFill>
                  <a:schemeClr val="bg1"/>
                </a:solidFill>
                <a:latin typeface="Calibri" panose="020F0502020204030204" pitchFamily="34" charset="0"/>
                <a:cs typeface="Calibri" panose="020F0502020204030204" pitchFamily="34" charset="0"/>
              </a:rPr>
              <a:t> Road Rehabilitation</a:t>
            </a:r>
            <a:endParaRPr lang="en-US" sz="3600" dirty="0">
              <a:solidFill>
                <a:srgbClr val="FFFF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96ABA88-3F11-82D3-09B6-DB8CE767CAF5}"/>
              </a:ext>
            </a:extLst>
          </p:cNvPr>
          <p:cNvSpPr txBox="1"/>
          <p:nvPr/>
        </p:nvSpPr>
        <p:spPr>
          <a:xfrm>
            <a:off x="218458" y="1600200"/>
            <a:ext cx="8849342" cy="4278094"/>
          </a:xfrm>
          <a:prstGeom prst="rect">
            <a:avLst/>
          </a:prstGeom>
          <a:noFill/>
        </p:spPr>
        <p:txBody>
          <a:bodyPr wrap="square" rtlCol="0">
            <a:spAutoFit/>
          </a:bodyPr>
          <a:lstStyle/>
          <a:p>
            <a:pPr marL="342900" marR="0" indent="-342900">
              <a:spcBef>
                <a:spcPts val="600"/>
              </a:spcBef>
              <a:spcAft>
                <a:spcPts val="600"/>
              </a:spcAft>
              <a:buFont typeface="Arial" panose="020B0604020202020204" pitchFamily="34" charset="0"/>
              <a:buChar char="•"/>
            </a:pPr>
            <a:r>
              <a:rPr lang="en-US" sz="2200" kern="100" dirty="0">
                <a:effectLst/>
                <a:latin typeface="Calibri" panose="020F0502020204030204" pitchFamily="34" charset="0"/>
                <a:ea typeface="Aptos" panose="020B0004020202020204" pitchFamily="34" charset="0"/>
                <a:cs typeface="Calibri" panose="020F0502020204030204" pitchFamily="34" charset="0"/>
              </a:rPr>
              <a:t>The project would help </a:t>
            </a:r>
            <a:r>
              <a:rPr lang="en-US" sz="2200" b="1" kern="100" dirty="0">
                <a:effectLst/>
                <a:latin typeface="Calibri" panose="020F0502020204030204" pitchFamily="34" charset="0"/>
                <a:ea typeface="Aptos" panose="020B0004020202020204" pitchFamily="34" charset="0"/>
                <a:cs typeface="Calibri" panose="020F0502020204030204" pitchFamily="34" charset="0"/>
              </a:rPr>
              <a:t>to improve the health of people and the environment</a:t>
            </a:r>
            <a:r>
              <a:rPr lang="en-US" sz="2200" kern="100" dirty="0">
                <a:effectLst/>
                <a:latin typeface="Calibri" panose="020F0502020204030204" pitchFamily="34" charset="0"/>
                <a:ea typeface="Aptos" panose="020B0004020202020204" pitchFamily="34" charset="0"/>
                <a:cs typeface="Calibri" panose="020F0502020204030204" pitchFamily="34" charset="0"/>
              </a:rPr>
              <a:t> as smooth pavement </a:t>
            </a:r>
            <a:r>
              <a:rPr lang="en-US" sz="2200" b="1" kern="100" dirty="0">
                <a:effectLst/>
                <a:latin typeface="Calibri" panose="020F0502020204030204" pitchFamily="34" charset="0"/>
                <a:ea typeface="Aptos" panose="020B0004020202020204" pitchFamily="34" charset="0"/>
                <a:cs typeface="Calibri" panose="020F0502020204030204" pitchFamily="34" charset="0"/>
              </a:rPr>
              <a:t>reduces driver discomfort and </a:t>
            </a:r>
            <a:r>
              <a:rPr lang="en-US" sz="2200" kern="100" dirty="0">
                <a:effectLst/>
                <a:latin typeface="Calibri" panose="020F0502020204030204" pitchFamily="34" charset="0"/>
                <a:ea typeface="Aptos" panose="020B0004020202020204" pitchFamily="34" charset="0"/>
                <a:cs typeface="Calibri" panose="020F0502020204030204" pitchFamily="34" charset="0"/>
              </a:rPr>
              <a:t>musculoskeletal issues and </a:t>
            </a:r>
            <a:r>
              <a:rPr lang="en-US" sz="2200" b="1" kern="100" dirty="0">
                <a:effectLst/>
                <a:latin typeface="Calibri" panose="020F0502020204030204" pitchFamily="34" charset="0"/>
                <a:ea typeface="Aptos" panose="020B0004020202020204" pitchFamily="34" charset="0"/>
                <a:cs typeface="Calibri" panose="020F0502020204030204" pitchFamily="34" charset="0"/>
              </a:rPr>
              <a:t>reduces fuel consumption</a:t>
            </a:r>
            <a:r>
              <a:rPr lang="en-US" sz="2200" kern="100" dirty="0">
                <a:effectLst/>
                <a:latin typeface="Calibri" panose="020F0502020204030204" pitchFamily="34" charset="0"/>
                <a:ea typeface="Aptos" panose="020B0004020202020204" pitchFamily="34" charset="0"/>
                <a:cs typeface="Calibri" panose="020F0502020204030204" pitchFamily="34" charset="0"/>
              </a:rPr>
              <a:t> of vehicles.</a:t>
            </a:r>
          </a:p>
          <a:p>
            <a:pPr marL="342900" marR="0" indent="-342900">
              <a:spcBef>
                <a:spcPts val="600"/>
              </a:spcBef>
              <a:spcAft>
                <a:spcPts val="600"/>
              </a:spcAft>
              <a:buFont typeface="Arial" panose="020B0604020202020204" pitchFamily="34" charset="0"/>
              <a:buChar char="•"/>
            </a:pPr>
            <a:r>
              <a:rPr lang="en-US" sz="2200" kern="100" dirty="0">
                <a:effectLst/>
                <a:latin typeface="Calibri" panose="020F0502020204030204" pitchFamily="34" charset="0"/>
                <a:ea typeface="Aptos" panose="020B0004020202020204" pitchFamily="34" charset="0"/>
                <a:cs typeface="Calibri" panose="020F0502020204030204" pitchFamily="34" charset="0"/>
              </a:rPr>
              <a:t>The project is </a:t>
            </a:r>
            <a:r>
              <a:rPr lang="en-US" sz="2200" b="1" kern="100" dirty="0">
                <a:effectLst/>
                <a:latin typeface="Calibri" panose="020F0502020204030204" pitchFamily="34" charset="0"/>
                <a:ea typeface="Aptos" panose="020B0004020202020204" pitchFamily="34" charset="0"/>
                <a:cs typeface="Calibri" panose="020F0502020204030204" pitchFamily="34" charset="0"/>
              </a:rPr>
              <a:t>important to local economic vitality </a:t>
            </a:r>
            <a:r>
              <a:rPr lang="en-US" sz="2200" kern="100" dirty="0">
                <a:effectLst/>
                <a:latin typeface="Calibri" panose="020F0502020204030204" pitchFamily="34" charset="0"/>
                <a:ea typeface="Aptos" panose="020B0004020202020204" pitchFamily="34" charset="0"/>
                <a:cs typeface="Calibri" panose="020F0502020204030204" pitchFamily="34" charset="0"/>
              </a:rPr>
              <a:t>as this corridor is a major collector that connects people with numerous popular lakes and reservoirs north of Duluth and is a route used by many rural residents to travel to the Duluth area for work, commerce, and recreation. </a:t>
            </a:r>
          </a:p>
          <a:p>
            <a:pPr marL="342900" marR="0" indent="-342900">
              <a:spcBef>
                <a:spcPts val="600"/>
              </a:spcBef>
              <a:spcAft>
                <a:spcPts val="600"/>
              </a:spcAft>
              <a:buFont typeface="Arial" panose="020B0604020202020204" pitchFamily="34" charset="0"/>
              <a:buChar char="•"/>
            </a:pPr>
            <a:r>
              <a:rPr lang="en-US" sz="2200" kern="100" dirty="0">
                <a:effectLst/>
                <a:latin typeface="Calibri" panose="020F0502020204030204" pitchFamily="34" charset="0"/>
                <a:ea typeface="Aptos" panose="020B0004020202020204" pitchFamily="34" charset="0"/>
                <a:cs typeface="Calibri" panose="020F0502020204030204" pitchFamily="34" charset="0"/>
              </a:rPr>
              <a:t>In addition, this corridor is an </a:t>
            </a:r>
            <a:r>
              <a:rPr lang="en-US" sz="2200" b="1" kern="100" dirty="0">
                <a:effectLst/>
                <a:latin typeface="Calibri" panose="020F0502020204030204" pitchFamily="34" charset="0"/>
                <a:ea typeface="Aptos" panose="020B0004020202020204" pitchFamily="34" charset="0"/>
                <a:cs typeface="Calibri" panose="020F0502020204030204" pitchFamily="34" charset="0"/>
              </a:rPr>
              <a:t>alternate freight route </a:t>
            </a:r>
            <a:r>
              <a:rPr lang="en-US" sz="2200" kern="100" dirty="0">
                <a:effectLst/>
                <a:latin typeface="Calibri" panose="020F0502020204030204" pitchFamily="34" charset="0"/>
                <a:ea typeface="Aptos" panose="020B0004020202020204" pitchFamily="34" charset="0"/>
                <a:cs typeface="Calibri" panose="020F0502020204030204" pitchFamily="34" charset="0"/>
              </a:rPr>
              <a:t>in and out of Duluth to the Iron Range and to support the local businesses in the rural areas north of Duluth.</a:t>
            </a:r>
          </a:p>
          <a:p>
            <a:pPr marL="342900" marR="0" indent="-342900">
              <a:spcBef>
                <a:spcPts val="600"/>
              </a:spcBef>
              <a:spcAft>
                <a:spcPts val="600"/>
              </a:spcAft>
              <a:buFont typeface="Arial" panose="020B0604020202020204" pitchFamily="34" charset="0"/>
              <a:buChar char="•"/>
            </a:pPr>
            <a:r>
              <a:rPr lang="en-US" sz="2200" kern="100" dirty="0">
                <a:effectLst/>
                <a:latin typeface="Calibri" panose="020F0502020204030204" pitchFamily="34" charset="0"/>
                <a:ea typeface="Aptos" panose="020B0004020202020204" pitchFamily="34" charset="0"/>
                <a:cs typeface="Calibri" panose="020F0502020204030204" pitchFamily="34" charset="0"/>
              </a:rPr>
              <a:t>The project would also include </a:t>
            </a:r>
            <a:r>
              <a:rPr lang="en-US" sz="2200" b="1" kern="100" dirty="0">
                <a:effectLst/>
                <a:latin typeface="Calibri" panose="020F0502020204030204" pitchFamily="34" charset="0"/>
                <a:ea typeface="Aptos" panose="020B0004020202020204" pitchFamily="34" charset="0"/>
                <a:cs typeface="Calibri" panose="020F0502020204030204" pitchFamily="34" charset="0"/>
              </a:rPr>
              <a:t>road shoulder improvements</a:t>
            </a:r>
            <a:r>
              <a:rPr lang="en-US" sz="2200" kern="100" dirty="0">
                <a:effectLst/>
                <a:latin typeface="Calibri" panose="020F0502020204030204" pitchFamily="34" charset="0"/>
                <a:ea typeface="Aptos" panose="020B0004020202020204" pitchFamily="34" charset="0"/>
                <a:cs typeface="Calibri" panose="020F0502020204030204" pitchFamily="34" charset="0"/>
              </a:rPr>
              <a:t>.</a:t>
            </a:r>
          </a:p>
        </p:txBody>
      </p:sp>
    </p:spTree>
    <p:extLst>
      <p:ext uri="{BB962C8B-B14F-4D97-AF65-F5344CB8AC3E}">
        <p14:creationId xmlns:p14="http://schemas.microsoft.com/office/powerpoint/2010/main" val="2637874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94DF0-9A9C-DB45-E9E5-42FB145C9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1F2B0-4394-D275-5990-6462183D71F2}"/>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(1):</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Howard </a:t>
            </a:r>
            <a:r>
              <a:rPr lang="en-US" sz="3600" dirty="0" err="1">
                <a:solidFill>
                  <a:schemeClr val="bg1"/>
                </a:solidFill>
                <a:latin typeface="Calibri" panose="020F0502020204030204" pitchFamily="34" charset="0"/>
                <a:cs typeface="Calibri" panose="020F0502020204030204" pitchFamily="34" charset="0"/>
              </a:rPr>
              <a:t>Gnesen</a:t>
            </a:r>
            <a:r>
              <a:rPr lang="en-US" sz="3600" dirty="0">
                <a:solidFill>
                  <a:schemeClr val="bg1"/>
                </a:solidFill>
                <a:latin typeface="Calibri" panose="020F0502020204030204" pitchFamily="34" charset="0"/>
                <a:cs typeface="Calibri" panose="020F0502020204030204" pitchFamily="34" charset="0"/>
              </a:rPr>
              <a:t> Road Rehabilitation</a:t>
            </a:r>
            <a:endParaRPr lang="en-US" sz="3600" dirty="0">
              <a:solidFill>
                <a:srgbClr val="FFFF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6814436-9BB0-65CF-8185-37842F359F19}"/>
              </a:ext>
            </a:extLst>
          </p:cNvPr>
          <p:cNvSpPr txBox="1"/>
          <p:nvPr/>
        </p:nvSpPr>
        <p:spPr>
          <a:xfrm>
            <a:off x="0" y="1828800"/>
            <a:ext cx="9144000" cy="1579920"/>
          </a:xfrm>
          <a:prstGeom prst="rect">
            <a:avLst/>
          </a:prstGeom>
          <a:noFill/>
        </p:spPr>
        <p:txBody>
          <a:bodyPr wrap="square" rtlCol="0">
            <a:spAutoFit/>
          </a:bodyPr>
          <a:lstStyle/>
          <a:p>
            <a:pPr marL="0" marR="0" algn="ctr">
              <a:spcAft>
                <a:spcPts val="800"/>
              </a:spcAft>
            </a:pPr>
            <a:r>
              <a:rPr lang="en-US" sz="36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Comments or questions </a:t>
            </a:r>
            <a:br>
              <a:rPr lang="en-US" sz="36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br>
            <a:r>
              <a:rPr lang="en-US" sz="36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about this project?</a:t>
            </a:r>
            <a:endParaRPr lang="en-US" sz="36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44256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27716-F5B3-87E1-BF1F-638371919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709C47-14D0-4485-2CEF-3E1A89D61639}"/>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(2):</a:t>
            </a:r>
            <a:br>
              <a:rPr lang="en-US" sz="3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4</a:t>
            </a:r>
            <a:r>
              <a:rPr lang="en-US" sz="4000" baseline="30000" dirty="0">
                <a:solidFill>
                  <a:schemeClr val="bg1"/>
                </a:solidFill>
                <a:latin typeface="Calibri" panose="020F0502020204030204" pitchFamily="34" charset="0"/>
                <a:cs typeface="Calibri" panose="020F0502020204030204" pitchFamily="34" charset="0"/>
              </a:rPr>
              <a:t>th</a:t>
            </a:r>
            <a:r>
              <a:rPr lang="en-US" sz="4000" dirty="0">
                <a:solidFill>
                  <a:schemeClr val="bg1"/>
                </a:solidFill>
                <a:latin typeface="Calibri" panose="020F0502020204030204" pitchFamily="34" charset="0"/>
                <a:cs typeface="Calibri" panose="020F0502020204030204" pitchFamily="34" charset="0"/>
              </a:rPr>
              <a:t> Street Reconstruction</a:t>
            </a:r>
          </a:p>
        </p:txBody>
      </p:sp>
      <p:sp>
        <p:nvSpPr>
          <p:cNvPr id="3" name="TextBox 2">
            <a:extLst>
              <a:ext uri="{FF2B5EF4-FFF2-40B4-BE49-F238E27FC236}">
                <a16:creationId xmlns:a16="http://schemas.microsoft.com/office/drawing/2014/main" id="{6E91EA18-2D21-1B9B-FDC2-E053163EE234}"/>
              </a:ext>
            </a:extLst>
          </p:cNvPr>
          <p:cNvSpPr txBox="1"/>
          <p:nvPr/>
        </p:nvSpPr>
        <p:spPr>
          <a:xfrm>
            <a:off x="182880" y="1600200"/>
            <a:ext cx="8763000" cy="4885953"/>
          </a:xfrm>
          <a:prstGeom prst="rect">
            <a:avLst/>
          </a:prstGeom>
          <a:noFill/>
        </p:spPr>
        <p:txBody>
          <a:bodyPr wrap="square" rtlCol="0">
            <a:spAutoFit/>
          </a:bodyPr>
          <a:lstStyle/>
          <a:p>
            <a:r>
              <a:rPr lang="en-US" sz="2200" kern="100" dirty="0">
                <a:solidFill>
                  <a:srgbClr val="0070C0"/>
                </a:solidFill>
                <a:latin typeface="Calibri" panose="020F0502020204030204" pitchFamily="34" charset="0"/>
                <a:cs typeface="Calibri" panose="020F0502020204030204" pitchFamily="34" charset="0"/>
              </a:rPr>
              <a:t>Lead Agency or Jurisdiction:  </a:t>
            </a:r>
            <a:r>
              <a:rPr lang="en-US" sz="2200" b="1" kern="100" dirty="0">
                <a:latin typeface="Calibri" panose="020F0502020204030204" pitchFamily="34" charset="0"/>
                <a:cs typeface="Calibri" panose="020F0502020204030204" pitchFamily="34" charset="0"/>
              </a:rPr>
              <a:t>City of Duluth</a:t>
            </a:r>
          </a:p>
          <a:p>
            <a:pPr marL="2168525" indent="-2168525">
              <a:spcBef>
                <a:spcPts val="1200"/>
              </a:spcBef>
              <a:spcAft>
                <a:spcPts val="300"/>
              </a:spcAft>
            </a:pPr>
            <a:r>
              <a:rPr lang="en-US" sz="2200" kern="100" dirty="0">
                <a:solidFill>
                  <a:srgbClr val="0070C0"/>
                </a:solidFill>
                <a:latin typeface="Calibri" panose="020F0502020204030204" pitchFamily="34" charset="0"/>
                <a:cs typeface="Calibri" panose="020F0502020204030204" pitchFamily="34" charset="0"/>
              </a:rPr>
              <a:t>Location: </a:t>
            </a:r>
            <a:r>
              <a:rPr lang="en-US" sz="2200" b="1" kern="100" dirty="0">
                <a:effectLst/>
                <a:latin typeface="Calibri" panose="020F0502020204030204" pitchFamily="34" charset="0"/>
                <a:ea typeface="Aptos" panose="020B0004020202020204" pitchFamily="34" charset="0"/>
                <a:cs typeface="Calibri" panose="020F0502020204030204" pitchFamily="34" charset="0"/>
              </a:rPr>
              <a:t>4th Street from Mesaba Ave to 6th Ave East</a:t>
            </a:r>
          </a:p>
          <a:p>
            <a:pPr marL="2168525" indent="-2168525"/>
            <a:r>
              <a:rPr lang="en-US" sz="2200" kern="100" dirty="0">
                <a:solidFill>
                  <a:srgbClr val="0070C0"/>
                </a:solidFill>
                <a:latin typeface="Calibri" panose="020F0502020204030204" pitchFamily="34" charset="0"/>
                <a:cs typeface="Calibri" panose="020F0502020204030204" pitchFamily="34" charset="0"/>
              </a:rPr>
              <a:t>Length:     </a:t>
            </a:r>
            <a:r>
              <a:rPr lang="en-US" sz="2200" b="1" kern="100" dirty="0">
                <a:latin typeface="Calibri" panose="020F0502020204030204" pitchFamily="34" charset="0"/>
                <a:cs typeface="Calibri" panose="020F0502020204030204" pitchFamily="34" charset="0"/>
              </a:rPr>
              <a:t>0.93 miles</a:t>
            </a:r>
          </a:p>
          <a:p>
            <a:pPr marL="2168525" indent="-2168525">
              <a:spcBef>
                <a:spcPts val="1200"/>
              </a:spcBef>
              <a:spcAft>
                <a:spcPts val="300"/>
              </a:spcAft>
            </a:pPr>
            <a:r>
              <a:rPr lang="en-US" sz="2200" kern="100" dirty="0">
                <a:solidFill>
                  <a:srgbClr val="0070C0"/>
                </a:solidFill>
                <a:latin typeface="Calibri" panose="020F0502020204030204" pitchFamily="34" charset="0"/>
                <a:cs typeface="Calibri" panose="020F0502020204030204" pitchFamily="34" charset="0"/>
              </a:rPr>
              <a:t>Estimated Total Project Cost:                  </a:t>
            </a:r>
            <a:r>
              <a:rPr lang="en-US" sz="2200" b="1" kern="100" dirty="0">
                <a:latin typeface="Calibri" panose="020F0502020204030204" pitchFamily="34" charset="0"/>
                <a:cs typeface="Calibri" panose="020F0502020204030204" pitchFamily="34" charset="0"/>
              </a:rPr>
              <a:t>$3,720,000</a:t>
            </a:r>
            <a:endParaRPr lang="en-US" sz="2200" kern="100" dirty="0">
              <a:solidFill>
                <a:srgbClr val="0070C0"/>
              </a:solidFill>
              <a:latin typeface="Calibri" panose="020F0502020204030204" pitchFamily="34" charset="0"/>
              <a:cs typeface="Calibri" panose="020F0502020204030204" pitchFamily="34" charset="0"/>
            </a:endParaRPr>
          </a:p>
          <a:p>
            <a:pPr marL="2168525" indent="-2168525">
              <a:spcAft>
                <a:spcPts val="300"/>
              </a:spcAft>
            </a:pPr>
            <a:r>
              <a:rPr lang="en-US" sz="2200" kern="100" dirty="0">
                <a:solidFill>
                  <a:srgbClr val="0070C0"/>
                </a:solidFill>
                <a:latin typeface="Calibri" panose="020F0502020204030204" pitchFamily="34" charset="0"/>
                <a:cs typeface="Calibri" panose="020F0502020204030204" pitchFamily="34" charset="0"/>
              </a:rPr>
              <a:t>Amount of STBGP Funding Requested: </a:t>
            </a:r>
            <a:r>
              <a:rPr lang="en-US" sz="2200" b="1" kern="100" dirty="0">
                <a:latin typeface="Calibri" panose="020F0502020204030204" pitchFamily="34" charset="0"/>
                <a:cs typeface="Calibri" panose="020F0502020204030204" pitchFamily="34" charset="0"/>
              </a:rPr>
              <a:t>$    897,000 </a:t>
            </a:r>
            <a:r>
              <a:rPr lang="en-US" sz="2200" i="1" kern="100" dirty="0">
                <a:latin typeface="Calibri" panose="020F0502020204030204" pitchFamily="34" charset="0"/>
                <a:cs typeface="Calibri" panose="020F0502020204030204" pitchFamily="34" charset="0"/>
              </a:rPr>
              <a:t>  </a:t>
            </a:r>
          </a:p>
          <a:p>
            <a:pPr marL="2168525" indent="-2168525"/>
            <a:r>
              <a:rPr lang="en-US" sz="2200" kern="100" dirty="0">
                <a:solidFill>
                  <a:srgbClr val="0070C0"/>
                </a:solidFill>
                <a:latin typeface="Calibri" panose="020F0502020204030204" pitchFamily="34" charset="0"/>
                <a:cs typeface="Calibri" panose="020F0502020204030204" pitchFamily="34" charset="0"/>
              </a:rPr>
              <a:t>Local/Other Funding Amount: 	            </a:t>
            </a:r>
            <a:r>
              <a:rPr lang="en-US" sz="2200" b="1" kern="100" dirty="0">
                <a:latin typeface="Calibri" panose="020F0502020204030204" pitchFamily="34" charset="0"/>
                <a:cs typeface="Calibri" panose="020F0502020204030204" pitchFamily="34" charset="0"/>
              </a:rPr>
              <a:t>$2,823,000  </a:t>
            </a:r>
            <a:endParaRPr lang="en-US" sz="2200" i="1" kern="100" dirty="0">
              <a:latin typeface="Calibri" panose="020F0502020204030204" pitchFamily="34" charset="0"/>
              <a:cs typeface="Calibri" panose="020F0502020204030204" pitchFamily="34" charset="0"/>
            </a:endParaRPr>
          </a:p>
          <a:p>
            <a:pPr>
              <a:spcBef>
                <a:spcPts val="1200"/>
              </a:spcBef>
            </a:pPr>
            <a:r>
              <a:rPr lang="en-US" sz="2200" kern="100" dirty="0">
                <a:solidFill>
                  <a:srgbClr val="0070C0"/>
                </a:solidFill>
                <a:latin typeface="Calibri" panose="020F0502020204030204" pitchFamily="34" charset="0"/>
                <a:cs typeface="Calibri" panose="020F0502020204030204" pitchFamily="34" charset="0"/>
              </a:rPr>
              <a:t>Project Description: </a:t>
            </a:r>
            <a:r>
              <a:rPr lang="en-US" sz="2200" b="1" kern="100" dirty="0">
                <a:latin typeface="Calibri" panose="020F0502020204030204" pitchFamily="34" charset="0"/>
                <a:cs typeface="Calibri" panose="020F0502020204030204" pitchFamily="34" charset="0"/>
              </a:rPr>
              <a:t>Full r</a:t>
            </a:r>
            <a:r>
              <a:rPr lang="en-US" sz="2200" b="1" kern="100" dirty="0">
                <a:effectLst/>
                <a:latin typeface="Calibri" panose="020F0502020204030204" pitchFamily="34" charset="0"/>
                <a:ea typeface="Aptos" panose="020B0004020202020204" pitchFamily="34" charset="0"/>
                <a:cs typeface="Calibri" panose="020F0502020204030204" pitchFamily="34" charset="0"/>
              </a:rPr>
              <a:t>econstruction, including water main replacement and safety, intersection and multimodal improvements. </a:t>
            </a:r>
            <a:endParaRPr lang="en-US" sz="2200" b="1" kern="100" dirty="0">
              <a:latin typeface="Calibri" panose="020F0502020204030204" pitchFamily="34" charset="0"/>
              <a:ea typeface="Aptos" panose="020B0004020202020204" pitchFamily="34" charset="0"/>
              <a:cs typeface="Calibri" panose="020F0502020204030204" pitchFamily="34" charset="0"/>
            </a:endParaRPr>
          </a:p>
          <a:p>
            <a:pPr marR="0">
              <a:spcBef>
                <a:spcPts val="1200"/>
              </a:spcBef>
            </a:pPr>
            <a:r>
              <a:rPr lang="en-US" sz="2200" kern="100" dirty="0">
                <a:solidFill>
                  <a:srgbClr val="0070C0"/>
                </a:solidFill>
                <a:latin typeface="Calibri" panose="020F0502020204030204" pitchFamily="34" charset="0"/>
                <a:cs typeface="Calibri" panose="020F0502020204030204" pitchFamily="34" charset="0"/>
              </a:rPr>
              <a:t>Summary of Purpose or Need: </a:t>
            </a:r>
            <a:r>
              <a:rPr lang="en-US" sz="2200" b="1" kern="100" dirty="0">
                <a:latin typeface="Calibri" panose="020F0502020204030204" pitchFamily="34" charset="0"/>
                <a:cs typeface="Calibri" panose="020F0502020204030204" pitchFamily="34" charset="0"/>
              </a:rPr>
              <a:t>T</a:t>
            </a:r>
            <a:r>
              <a:rPr lang="en-US" sz="2200" b="1" kern="100" dirty="0">
                <a:effectLst/>
                <a:latin typeface="Calibri" panose="020F0502020204030204" pitchFamily="34" charset="0"/>
                <a:ea typeface="Aptos" panose="020B0004020202020204" pitchFamily="34" charset="0"/>
                <a:cs typeface="Calibri" panose="020F0502020204030204" pitchFamily="34" charset="0"/>
              </a:rPr>
              <a:t>his segment was last reconstructed in 1976 and water mains under the roadway are due for replacement.  It is also necessary to reconstruct the roadway to improve safety for all users of the City’s multi-modal network.</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7722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29E2F-B1C7-7389-B134-B38CA236A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03D71-282D-A07D-8C0C-904926CE5421}"/>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(2):</a:t>
            </a:r>
            <a:br>
              <a:rPr lang="en-US" sz="3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4</a:t>
            </a:r>
            <a:r>
              <a:rPr lang="en-US" sz="4000" baseline="30000" dirty="0">
                <a:solidFill>
                  <a:schemeClr val="bg1"/>
                </a:solidFill>
                <a:latin typeface="Calibri" panose="020F0502020204030204" pitchFamily="34" charset="0"/>
                <a:cs typeface="Calibri" panose="020F0502020204030204" pitchFamily="34" charset="0"/>
              </a:rPr>
              <a:t>th</a:t>
            </a:r>
            <a:r>
              <a:rPr lang="en-US" sz="4000" dirty="0">
                <a:solidFill>
                  <a:schemeClr val="bg1"/>
                </a:solidFill>
                <a:latin typeface="Calibri" panose="020F0502020204030204" pitchFamily="34" charset="0"/>
                <a:cs typeface="Calibri" panose="020F0502020204030204" pitchFamily="34" charset="0"/>
              </a:rPr>
              <a:t> Street Reconstruction</a:t>
            </a:r>
          </a:p>
        </p:txBody>
      </p:sp>
      <p:grpSp>
        <p:nvGrpSpPr>
          <p:cNvPr id="11" name="Group 10">
            <a:extLst>
              <a:ext uri="{FF2B5EF4-FFF2-40B4-BE49-F238E27FC236}">
                <a16:creationId xmlns:a16="http://schemas.microsoft.com/office/drawing/2014/main" id="{0E68729C-4CF1-D6FC-F7EB-B7436011962A}"/>
              </a:ext>
            </a:extLst>
          </p:cNvPr>
          <p:cNvGrpSpPr/>
          <p:nvPr/>
        </p:nvGrpSpPr>
        <p:grpSpPr>
          <a:xfrm>
            <a:off x="277369" y="1581873"/>
            <a:ext cx="8638031" cy="5123727"/>
            <a:chOff x="277369" y="1581873"/>
            <a:chExt cx="8638031" cy="5123727"/>
          </a:xfrm>
        </p:grpSpPr>
        <p:sp>
          <p:nvSpPr>
            <p:cNvPr id="7" name="TextBox 6">
              <a:extLst>
                <a:ext uri="{FF2B5EF4-FFF2-40B4-BE49-F238E27FC236}">
                  <a16:creationId xmlns:a16="http://schemas.microsoft.com/office/drawing/2014/main" id="{3B9F4D75-69DE-C58C-DBBF-617FC0F2077F}"/>
                </a:ext>
              </a:extLst>
            </p:cNvPr>
            <p:cNvSpPr txBox="1"/>
            <p:nvPr/>
          </p:nvSpPr>
          <p:spPr>
            <a:xfrm rot="2382275">
              <a:off x="6667264" y="2577448"/>
              <a:ext cx="2248136" cy="436460"/>
            </a:xfrm>
            <a:prstGeom prst="rect">
              <a:avLst/>
            </a:prstGeom>
            <a:noFill/>
          </p:spPr>
          <p:txBody>
            <a:bodyPr wrap="square" rtlCol="0">
              <a:spAutoFit/>
            </a:bodyPr>
            <a:lstStyle/>
            <a:p>
              <a:r>
                <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6</a:t>
              </a:r>
              <a:r>
                <a:rPr lang="en-US" sz="2400" b="1"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th</a:t>
              </a:r>
              <a:r>
                <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 Avenue East</a:t>
              </a:r>
            </a:p>
          </p:txBody>
        </p:sp>
        <p:pic>
          <p:nvPicPr>
            <p:cNvPr id="8" name="Picture 7">
              <a:extLst>
                <a:ext uri="{FF2B5EF4-FFF2-40B4-BE49-F238E27FC236}">
                  <a16:creationId xmlns:a16="http://schemas.microsoft.com/office/drawing/2014/main" id="{9EF5D82A-7B8A-8657-8984-F41B1999BA70}"/>
                </a:ext>
              </a:extLst>
            </p:cNvPr>
            <p:cNvPicPr>
              <a:picLocks noChangeAspect="1"/>
            </p:cNvPicPr>
            <p:nvPr/>
          </p:nvPicPr>
          <p:blipFill>
            <a:blip r:embed="rId2"/>
            <a:stretch>
              <a:fillRect/>
            </a:stretch>
          </p:blipFill>
          <p:spPr>
            <a:xfrm>
              <a:off x="2188160" y="1581873"/>
              <a:ext cx="4699000" cy="5123727"/>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08527779-779A-813A-2698-E19A580DB32A}"/>
                    </a:ext>
                  </a:extLst>
                </p14:cNvPr>
                <p14:cNvContentPartPr/>
                <p14:nvPr/>
              </p14:nvContentPartPr>
              <p14:xfrm>
                <a:off x="2453305" y="2017902"/>
                <a:ext cx="4238016" cy="4681251"/>
              </p14:xfrm>
            </p:contentPart>
          </mc:Choice>
          <mc:Fallback xmlns="">
            <p:pic>
              <p:nvPicPr>
                <p:cNvPr id="9" name="Ink 8">
                  <a:extLst>
                    <a:ext uri="{FF2B5EF4-FFF2-40B4-BE49-F238E27FC236}">
                      <a16:creationId xmlns:a16="http://schemas.microsoft.com/office/drawing/2014/main" id="{08527779-779A-813A-2698-E19A580DB32A}"/>
                    </a:ext>
                  </a:extLst>
                </p:cNvPr>
                <p:cNvPicPr/>
                <p:nvPr/>
              </p:nvPicPr>
              <p:blipFill>
                <a:blip r:embed="rId4"/>
                <a:stretch>
                  <a:fillRect/>
                </a:stretch>
              </p:blipFill>
              <p:spPr>
                <a:xfrm>
                  <a:off x="2409028" y="1973624"/>
                  <a:ext cx="4326570" cy="4769807"/>
                </a:xfrm>
                <a:prstGeom prst="rect">
                  <a:avLst/>
                </a:prstGeom>
              </p:spPr>
            </p:pic>
          </mc:Fallback>
        </mc:AlternateContent>
        <p:sp>
          <p:nvSpPr>
            <p:cNvPr id="10" name="TextBox 9">
              <a:extLst>
                <a:ext uri="{FF2B5EF4-FFF2-40B4-BE49-F238E27FC236}">
                  <a16:creationId xmlns:a16="http://schemas.microsoft.com/office/drawing/2014/main" id="{69450FD8-D43F-41C7-EDE0-8B0E44321D44}"/>
                </a:ext>
              </a:extLst>
            </p:cNvPr>
            <p:cNvSpPr txBox="1"/>
            <p:nvPr/>
          </p:nvSpPr>
          <p:spPr>
            <a:xfrm rot="2303606">
              <a:off x="277369" y="5704187"/>
              <a:ext cx="2284475" cy="461665"/>
            </a:xfrm>
            <a:prstGeom prst="rect">
              <a:avLst/>
            </a:prstGeom>
            <a:noFill/>
          </p:spPr>
          <p:txBody>
            <a:bodyPr wrap="square" rtlCol="0">
              <a:spAutoFit/>
            </a:bodyPr>
            <a:lstStyle/>
            <a:p>
              <a:pPr algn="r"/>
              <a:r>
                <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Mesaba Avenue</a:t>
              </a:r>
            </a:p>
          </p:txBody>
        </p:sp>
      </p:grpSp>
    </p:spTree>
    <p:extLst>
      <p:ext uri="{BB962C8B-B14F-4D97-AF65-F5344CB8AC3E}">
        <p14:creationId xmlns:p14="http://schemas.microsoft.com/office/powerpoint/2010/main" val="175102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E303F-3CC6-1AFA-3B86-210E48F439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E3D85-AC86-5A5C-32FF-15C76A294A07}"/>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(2):</a:t>
            </a:r>
            <a:br>
              <a:rPr lang="en-US" sz="3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4</a:t>
            </a:r>
            <a:r>
              <a:rPr lang="en-US" sz="4000" baseline="30000" dirty="0">
                <a:solidFill>
                  <a:schemeClr val="bg1"/>
                </a:solidFill>
                <a:latin typeface="Calibri" panose="020F0502020204030204" pitchFamily="34" charset="0"/>
                <a:cs typeface="Calibri" panose="020F0502020204030204" pitchFamily="34" charset="0"/>
              </a:rPr>
              <a:t>th</a:t>
            </a:r>
            <a:r>
              <a:rPr lang="en-US" sz="4000" dirty="0">
                <a:solidFill>
                  <a:schemeClr val="bg1"/>
                </a:solidFill>
                <a:latin typeface="Calibri" panose="020F0502020204030204" pitchFamily="34" charset="0"/>
                <a:cs typeface="Calibri" panose="020F0502020204030204" pitchFamily="34" charset="0"/>
              </a:rPr>
              <a:t> Street Reconstruction</a:t>
            </a:r>
          </a:p>
        </p:txBody>
      </p:sp>
      <p:sp>
        <p:nvSpPr>
          <p:cNvPr id="3" name="TextBox 2">
            <a:extLst>
              <a:ext uri="{FF2B5EF4-FFF2-40B4-BE49-F238E27FC236}">
                <a16:creationId xmlns:a16="http://schemas.microsoft.com/office/drawing/2014/main" id="{8A938886-A2E3-815A-1D63-0BCAEF6CB41E}"/>
              </a:ext>
            </a:extLst>
          </p:cNvPr>
          <p:cNvSpPr txBox="1"/>
          <p:nvPr/>
        </p:nvSpPr>
        <p:spPr>
          <a:xfrm>
            <a:off x="182880" y="1600200"/>
            <a:ext cx="8849342" cy="3978012"/>
          </a:xfrm>
          <a:prstGeom prst="rect">
            <a:avLst/>
          </a:prstGeom>
          <a:noFill/>
        </p:spPr>
        <p:txBody>
          <a:bodyPr wrap="square" rtlCol="0">
            <a:spAutoFit/>
          </a:bodyPr>
          <a:lstStyle/>
          <a:p>
            <a:r>
              <a:rPr lang="en-US" sz="2400" b="1" kern="100" dirty="0">
                <a:solidFill>
                  <a:srgbClr val="0070C0"/>
                </a:solidFill>
                <a:latin typeface="Calibri" panose="020F0502020204030204" pitchFamily="34" charset="0"/>
                <a:cs typeface="Calibri" panose="020F0502020204030204" pitchFamily="34" charset="0"/>
              </a:rPr>
              <a:t>Application Review –  Is the proposed project:</a:t>
            </a:r>
          </a:p>
          <a:p>
            <a:pPr marL="287338" indent="-287338">
              <a:spcBef>
                <a:spcPts val="1200"/>
              </a:spcBef>
              <a:buFont typeface="Arial" panose="020B0604020202020204" pitchFamily="34" charset="0"/>
              <a:buChar char="•"/>
            </a:pPr>
            <a:r>
              <a:rPr lang="en-US" sz="2200" kern="100" dirty="0">
                <a:solidFill>
                  <a:srgbClr val="0070C0"/>
                </a:solidFill>
                <a:latin typeface="Calibri" panose="020F0502020204030204" pitchFamily="34" charset="0"/>
                <a:cs typeface="Calibri" panose="020F0502020204030204" pitchFamily="34" charset="0"/>
              </a:rPr>
              <a:t>Included in the Sustainable Choices 2050 project list?  </a:t>
            </a:r>
            <a:r>
              <a:rPr lang="en-US" sz="2200" b="1" kern="100" dirty="0">
                <a:latin typeface="Calibri" panose="020F0502020204030204" pitchFamily="34" charset="0"/>
                <a:cs typeface="Calibri" panose="020F0502020204030204" pitchFamily="34" charset="0"/>
              </a:rPr>
              <a:t>Yes </a:t>
            </a:r>
            <a:br>
              <a:rPr lang="en-US" sz="2200" b="1" kern="100" dirty="0">
                <a:latin typeface="Calibri" panose="020F0502020204030204" pitchFamily="34" charset="0"/>
                <a:cs typeface="Calibri" panose="020F0502020204030204" pitchFamily="34" charset="0"/>
              </a:rPr>
            </a:br>
            <a:r>
              <a:rPr lang="en-US" sz="2200" b="1" kern="100" dirty="0">
                <a:latin typeface="Calibri" panose="020F0502020204030204" pitchFamily="34" charset="0"/>
                <a:cs typeface="Calibri" panose="020F0502020204030204" pitchFamily="34" charset="0"/>
              </a:rPr>
              <a:t>(# MN-03-28); This project is listed as a Priority Project</a:t>
            </a:r>
          </a:p>
          <a:p>
            <a:pPr marL="287338" indent="-287338">
              <a:spcBef>
                <a:spcPts val="1200"/>
              </a:spcBef>
              <a:spcAft>
                <a:spcPts val="300"/>
              </a:spcAft>
              <a:buFont typeface="Arial" panose="020B0604020202020204" pitchFamily="34" charset="0"/>
              <a:buChar char="•"/>
            </a:pPr>
            <a:r>
              <a:rPr lang="en-US" sz="2200" kern="100" dirty="0">
                <a:solidFill>
                  <a:srgbClr val="0070C0"/>
                </a:solidFill>
                <a:latin typeface="Calibri" panose="020F0502020204030204" pitchFamily="34" charset="0"/>
                <a:cs typeface="Calibri" panose="020F0502020204030204" pitchFamily="34" charset="0"/>
              </a:rPr>
              <a:t>Consistent with the Goals and Objectives of Sustainable Choices 2050? </a:t>
            </a:r>
            <a:r>
              <a:rPr lang="en-US" sz="2200" b="1" kern="100" dirty="0">
                <a:effectLst/>
                <a:latin typeface="Calibri" panose="020F0502020204030204" pitchFamily="34" charset="0"/>
                <a:ea typeface="Aptos" panose="020B0004020202020204" pitchFamily="34" charset="0"/>
                <a:cs typeface="Calibri" panose="020F0502020204030204" pitchFamily="34" charset="0"/>
              </a:rPr>
              <a:t>The project will help meet 12 of the 26 objectives, including at least 2 objectives under all 5 goals.</a:t>
            </a:r>
          </a:p>
          <a:p>
            <a:pPr marL="287338" indent="-287338">
              <a:spcBef>
                <a:spcPts val="1200"/>
              </a:spcBef>
              <a:spcAft>
                <a:spcPts val="300"/>
              </a:spcAft>
              <a:buFont typeface="Arial" panose="020B0604020202020204" pitchFamily="34" charset="0"/>
              <a:buChar char="•"/>
            </a:pPr>
            <a:r>
              <a:rPr lang="en-US" sz="2200" kern="100" dirty="0">
                <a:solidFill>
                  <a:srgbClr val="0070C0"/>
                </a:solidFill>
                <a:latin typeface="Calibri" panose="020F0502020204030204" pitchFamily="34" charset="0"/>
                <a:cs typeface="Calibri" panose="020F0502020204030204" pitchFamily="34" charset="0"/>
              </a:rPr>
              <a:t>Consistent with the MIC’s adopted Performance Measures 1, 2, and/or 3?  </a:t>
            </a:r>
            <a:r>
              <a:rPr lang="en-US" sz="2200" b="1" kern="100" dirty="0">
                <a:latin typeface="Calibri" panose="020F0502020204030204" pitchFamily="34" charset="0"/>
                <a:cs typeface="Calibri" panose="020F0502020204030204" pitchFamily="34" charset="0"/>
              </a:rPr>
              <a:t>The project will help make progress in meeting all 5 of the PM1 Safety targets, including traffic calming measures consistent with the Safe Streets for All Safety Action Plan.</a:t>
            </a:r>
          </a:p>
        </p:txBody>
      </p:sp>
    </p:spTree>
    <p:extLst>
      <p:ext uri="{BB962C8B-B14F-4D97-AF65-F5344CB8AC3E}">
        <p14:creationId xmlns:p14="http://schemas.microsoft.com/office/powerpoint/2010/main" val="261625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8FCB4-CC7A-2C8F-276E-D29DA854E8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FA570-9E6E-B2EB-6FDA-BA10F39708D2}"/>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(2):</a:t>
            </a:r>
            <a:br>
              <a:rPr lang="en-US" sz="3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4</a:t>
            </a:r>
            <a:r>
              <a:rPr lang="en-US" sz="4000" baseline="30000" dirty="0">
                <a:solidFill>
                  <a:schemeClr val="bg1"/>
                </a:solidFill>
                <a:latin typeface="Calibri" panose="020F0502020204030204" pitchFamily="34" charset="0"/>
                <a:cs typeface="Calibri" panose="020F0502020204030204" pitchFamily="34" charset="0"/>
              </a:rPr>
              <a:t>th</a:t>
            </a:r>
            <a:r>
              <a:rPr lang="en-US" sz="4000" dirty="0">
                <a:solidFill>
                  <a:schemeClr val="bg1"/>
                </a:solidFill>
                <a:latin typeface="Calibri" panose="020F0502020204030204" pitchFamily="34" charset="0"/>
                <a:cs typeface="Calibri" panose="020F0502020204030204" pitchFamily="34" charset="0"/>
              </a:rPr>
              <a:t> Street Reconstruction</a:t>
            </a:r>
          </a:p>
        </p:txBody>
      </p:sp>
      <p:sp>
        <p:nvSpPr>
          <p:cNvPr id="3" name="TextBox 2">
            <a:extLst>
              <a:ext uri="{FF2B5EF4-FFF2-40B4-BE49-F238E27FC236}">
                <a16:creationId xmlns:a16="http://schemas.microsoft.com/office/drawing/2014/main" id="{F6CBD6F0-1087-7619-8823-B15BD564CBE3}"/>
              </a:ext>
            </a:extLst>
          </p:cNvPr>
          <p:cNvSpPr txBox="1"/>
          <p:nvPr/>
        </p:nvSpPr>
        <p:spPr>
          <a:xfrm>
            <a:off x="218458" y="1600200"/>
            <a:ext cx="8849342" cy="5386090"/>
          </a:xfrm>
          <a:prstGeom prst="rect">
            <a:avLst/>
          </a:prstGeom>
          <a:noFill/>
        </p:spPr>
        <p:txBody>
          <a:bodyPr wrap="square" rtlCol="0">
            <a:spAutoFit/>
          </a:bodyPr>
          <a:lstStyle/>
          <a:p>
            <a:pPr>
              <a:spcAft>
                <a:spcPts val="600"/>
              </a:spcAft>
            </a:pPr>
            <a:r>
              <a:rPr lang="en-US" sz="2400" b="1" kern="100" dirty="0">
                <a:solidFill>
                  <a:srgbClr val="0070C0"/>
                </a:solidFill>
                <a:latin typeface="Calibri" panose="020F0502020204030204" pitchFamily="34" charset="0"/>
                <a:cs typeface="Calibri" panose="020F0502020204030204" pitchFamily="34" charset="0"/>
              </a:rPr>
              <a:t>Application Review –  How will the proposed project help to implement the Vision of Sustainable Choices 2050?</a:t>
            </a:r>
          </a:p>
          <a:p>
            <a:pPr marL="342900" marR="0" indent="-342900">
              <a:spcBef>
                <a:spcPts val="600"/>
              </a:spcBef>
              <a:spcAft>
                <a:spcPts val="600"/>
              </a:spcAft>
              <a:buFont typeface="Arial" panose="020B0604020202020204" pitchFamily="34" charset="0"/>
              <a:buChar char="•"/>
            </a:pPr>
            <a:r>
              <a:rPr lang="en-US" sz="2200" kern="100" dirty="0">
                <a:effectLst/>
                <a:latin typeface="Calibri" panose="020F0502020204030204" pitchFamily="34" charset="0"/>
                <a:ea typeface="Aptos" panose="020B0004020202020204" pitchFamily="34" charset="0"/>
                <a:cs typeface="Calibri" panose="020F0502020204030204" pitchFamily="34" charset="0"/>
              </a:rPr>
              <a:t>The project will include a variety of </a:t>
            </a:r>
            <a:r>
              <a:rPr lang="en-US" sz="2200" b="1" kern="100" dirty="0">
                <a:effectLst/>
                <a:latin typeface="Calibri" panose="020F0502020204030204" pitchFamily="34" charset="0"/>
                <a:ea typeface="Aptos" panose="020B0004020202020204" pitchFamily="34" charset="0"/>
                <a:cs typeface="Calibri" panose="020F0502020204030204" pitchFamily="34" charset="0"/>
              </a:rPr>
              <a:t>multimodal enhancements</a:t>
            </a:r>
            <a:r>
              <a:rPr lang="en-US" sz="2200" kern="100" dirty="0">
                <a:effectLst/>
                <a:latin typeface="Calibri" panose="020F0502020204030204" pitchFamily="34" charset="0"/>
                <a:ea typeface="Aptos" panose="020B0004020202020204" pitchFamily="34" charset="0"/>
                <a:cs typeface="Calibri" panose="020F0502020204030204" pitchFamily="34" charset="0"/>
              </a:rPr>
              <a:t>, including walking, bicycling, and transit-related improvements.</a:t>
            </a:r>
          </a:p>
          <a:p>
            <a:pPr marL="342900" marR="0" indent="-342900">
              <a:spcAft>
                <a:spcPts val="600"/>
              </a:spcAft>
              <a:buFont typeface="Arial" panose="020B0604020202020204" pitchFamily="34" charset="0"/>
              <a:buChar char="•"/>
            </a:pPr>
            <a:r>
              <a:rPr lang="en-US" sz="2200" kern="100" dirty="0">
                <a:effectLst/>
                <a:latin typeface="Calibri" panose="020F0502020204030204" pitchFamily="34" charset="0"/>
                <a:ea typeface="Aptos" panose="020B0004020202020204" pitchFamily="34" charset="0"/>
                <a:cs typeface="Calibri" panose="020F0502020204030204" pitchFamily="34" charset="0"/>
              </a:rPr>
              <a:t>The corridor will be </a:t>
            </a:r>
            <a:r>
              <a:rPr lang="en-US" sz="2200" b="1" kern="100" dirty="0">
                <a:effectLst/>
                <a:latin typeface="Calibri" panose="020F0502020204030204" pitchFamily="34" charset="0"/>
                <a:ea typeface="Aptos" panose="020B0004020202020204" pitchFamily="34" charset="0"/>
                <a:cs typeface="Calibri" panose="020F0502020204030204" pitchFamily="34" charset="0"/>
              </a:rPr>
              <a:t>safer</a:t>
            </a:r>
            <a:r>
              <a:rPr lang="en-US" sz="2200" kern="100" dirty="0">
                <a:effectLst/>
                <a:latin typeface="Calibri" panose="020F0502020204030204" pitchFamily="34" charset="0"/>
                <a:ea typeface="Aptos" panose="020B0004020202020204" pitchFamily="34" charset="0"/>
                <a:cs typeface="Calibri" panose="020F0502020204030204" pitchFamily="34" charset="0"/>
              </a:rPr>
              <a:t> to walk along and across by including sidewalk, intersection, and lighting improvements.</a:t>
            </a:r>
          </a:p>
          <a:p>
            <a:pPr marL="342900" marR="0" indent="-342900">
              <a:spcAft>
                <a:spcPts val="600"/>
              </a:spcAft>
              <a:buFont typeface="Arial" panose="020B0604020202020204" pitchFamily="34" charset="0"/>
              <a:buChar char="•"/>
            </a:pPr>
            <a:r>
              <a:rPr lang="en-US" sz="2200" kern="100" dirty="0">
                <a:effectLst/>
                <a:latin typeface="Calibri" panose="020F0502020204030204" pitchFamily="34" charset="0"/>
                <a:ea typeface="Aptos" panose="020B0004020202020204" pitchFamily="34" charset="0"/>
                <a:cs typeface="Calibri" panose="020F0502020204030204" pitchFamily="34" charset="0"/>
              </a:rPr>
              <a:t>The proposed improvements to this corridor would </a:t>
            </a:r>
            <a:r>
              <a:rPr lang="en-US" sz="2200" b="1" kern="100" dirty="0">
                <a:effectLst/>
                <a:latin typeface="Calibri" panose="020F0502020204030204" pitchFamily="34" charset="0"/>
                <a:ea typeface="Aptos" panose="020B0004020202020204" pitchFamily="34" charset="0"/>
                <a:cs typeface="Calibri" panose="020F0502020204030204" pitchFamily="34" charset="0"/>
              </a:rPr>
              <a:t>enhance community connectivity</a:t>
            </a:r>
            <a:r>
              <a:rPr lang="en-US" sz="2200" kern="100" dirty="0">
                <a:effectLst/>
                <a:latin typeface="Calibri" panose="020F0502020204030204" pitchFamily="34" charset="0"/>
                <a:ea typeface="Aptos" panose="020B0004020202020204" pitchFamily="34" charset="0"/>
                <a:cs typeface="Calibri" panose="020F0502020204030204" pitchFamily="34" charset="0"/>
              </a:rPr>
              <a:t> to critical neighborhood destinations, especially for this neighborhood with identified equity needs. </a:t>
            </a:r>
          </a:p>
          <a:p>
            <a:pPr marL="342900" marR="0" indent="-342900">
              <a:spcAft>
                <a:spcPts val="600"/>
              </a:spcAft>
              <a:buFont typeface="Arial" panose="020B0604020202020204" pitchFamily="34" charset="0"/>
              <a:buChar char="•"/>
            </a:pPr>
            <a:r>
              <a:rPr lang="en-US" sz="2200" kern="100" dirty="0">
                <a:effectLst/>
                <a:latin typeface="Calibri" panose="020F0502020204030204" pitchFamily="34" charset="0"/>
                <a:ea typeface="Aptos" panose="020B0004020202020204" pitchFamily="34" charset="0"/>
                <a:cs typeface="Calibri" panose="020F0502020204030204" pitchFamily="34" charset="0"/>
              </a:rPr>
              <a:t>The project would </a:t>
            </a:r>
            <a:r>
              <a:rPr lang="en-US" sz="2200" b="1" kern="100" dirty="0">
                <a:effectLst/>
                <a:latin typeface="Calibri" panose="020F0502020204030204" pitchFamily="34" charset="0"/>
                <a:ea typeface="Aptos" panose="020B0004020202020204" pitchFamily="34" charset="0"/>
                <a:cs typeface="Calibri" panose="020F0502020204030204" pitchFamily="34" charset="0"/>
              </a:rPr>
              <a:t>encourage individuals to engage in active transportation </a:t>
            </a:r>
            <a:r>
              <a:rPr lang="en-US" sz="2200" kern="100" dirty="0">
                <a:effectLst/>
                <a:latin typeface="Calibri" panose="020F0502020204030204" pitchFamily="34" charset="0"/>
                <a:ea typeface="Aptos" panose="020B0004020202020204" pitchFamily="34" charset="0"/>
                <a:cs typeface="Calibri" panose="020F0502020204030204" pitchFamily="34" charset="0"/>
              </a:rPr>
              <a:t>(such as walking and bicycling), leading to greater physical and mental health benefits and reducing single person vehicle miles travelled, minimizing negative environmental impacts.</a:t>
            </a:r>
          </a:p>
          <a:p>
            <a:pPr marL="0" marR="0">
              <a:spcAft>
                <a:spcPts val="6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6655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F7ECB-7728-DB06-EF3F-550513C7C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618BD-6D45-7BCC-3D12-E543F067DF93}"/>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(2):</a:t>
            </a:r>
            <a:br>
              <a:rPr lang="en-US" sz="3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4</a:t>
            </a:r>
            <a:r>
              <a:rPr lang="en-US" sz="4000" baseline="30000" dirty="0">
                <a:solidFill>
                  <a:schemeClr val="bg1"/>
                </a:solidFill>
                <a:latin typeface="Calibri" panose="020F0502020204030204" pitchFamily="34" charset="0"/>
                <a:cs typeface="Calibri" panose="020F0502020204030204" pitchFamily="34" charset="0"/>
              </a:rPr>
              <a:t>th</a:t>
            </a:r>
            <a:r>
              <a:rPr lang="en-US" sz="4000" dirty="0">
                <a:solidFill>
                  <a:schemeClr val="bg1"/>
                </a:solidFill>
                <a:latin typeface="Calibri" panose="020F0502020204030204" pitchFamily="34" charset="0"/>
                <a:cs typeface="Calibri" panose="020F0502020204030204" pitchFamily="34" charset="0"/>
              </a:rPr>
              <a:t> Street Reconstruction</a:t>
            </a:r>
          </a:p>
        </p:txBody>
      </p:sp>
      <p:sp>
        <p:nvSpPr>
          <p:cNvPr id="3" name="TextBox 2">
            <a:extLst>
              <a:ext uri="{FF2B5EF4-FFF2-40B4-BE49-F238E27FC236}">
                <a16:creationId xmlns:a16="http://schemas.microsoft.com/office/drawing/2014/main" id="{9500C073-4296-35D3-6FD5-09D8E7B42B84}"/>
              </a:ext>
            </a:extLst>
          </p:cNvPr>
          <p:cNvSpPr txBox="1"/>
          <p:nvPr/>
        </p:nvSpPr>
        <p:spPr>
          <a:xfrm>
            <a:off x="218458" y="1600200"/>
            <a:ext cx="8849342" cy="3400931"/>
          </a:xfrm>
          <a:prstGeom prst="rect">
            <a:avLst/>
          </a:prstGeom>
          <a:noFill/>
        </p:spPr>
        <p:txBody>
          <a:bodyPr wrap="square" rtlCol="0">
            <a:spAutoFit/>
          </a:bodyPr>
          <a:lstStyle/>
          <a:p>
            <a:pPr marL="342900" marR="0" indent="-342900">
              <a:spcBef>
                <a:spcPts val="600"/>
              </a:spcBef>
              <a:spcAft>
                <a:spcPts val="600"/>
              </a:spcAft>
              <a:buFont typeface="Arial" panose="020B0604020202020204" pitchFamily="34" charset="0"/>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The project would maintain and improve a key corridor to the broader </a:t>
            </a:r>
            <a:r>
              <a:rPr lang="en-US" sz="2200" b="1" kern="100" dirty="0">
                <a:effectLst/>
                <a:latin typeface="Aptos" panose="020B0004020202020204" pitchFamily="34" charset="0"/>
                <a:ea typeface="Aptos" panose="020B0004020202020204" pitchFamily="34" charset="0"/>
                <a:cs typeface="Times New Roman" panose="02020603050405020304" pitchFamily="18" charset="0"/>
              </a:rPr>
              <a:t>East-West movement of people across Duluth’s Hillside, </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including a bus line.  </a:t>
            </a:r>
          </a:p>
          <a:p>
            <a:pPr marL="342900" marR="0" indent="-342900">
              <a:spcAft>
                <a:spcPts val="600"/>
              </a:spcAft>
              <a:buFont typeface="Arial" panose="020B0604020202020204" pitchFamily="34" charset="0"/>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The project would improve the primary street identified in </a:t>
            </a:r>
            <a:r>
              <a:rPr lang="en-US" sz="2200" b="1" kern="100" dirty="0">
                <a:effectLst/>
                <a:latin typeface="Aptos" panose="020B0004020202020204" pitchFamily="34" charset="0"/>
                <a:ea typeface="Aptos" panose="020B0004020202020204" pitchFamily="34" charset="0"/>
                <a:cs typeface="Times New Roman" panose="02020603050405020304" pitchFamily="18" charset="0"/>
              </a:rPr>
              <a:t>Essentia Health’s land use study,</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which aims to revitalize the Hillside neighborhood.</a:t>
            </a:r>
          </a:p>
          <a:p>
            <a:pPr marL="342900" marR="0" indent="-342900">
              <a:spcAft>
                <a:spcPts val="600"/>
              </a:spcAft>
              <a:buFont typeface="Arial" panose="020B0604020202020204" pitchFamily="34" charset="0"/>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The project would also include </a:t>
            </a:r>
            <a:r>
              <a:rPr lang="en-US" sz="2200" b="1" kern="100" dirty="0">
                <a:effectLst/>
                <a:latin typeface="Aptos" panose="020B0004020202020204" pitchFamily="34" charset="0"/>
                <a:ea typeface="Aptos" panose="020B0004020202020204" pitchFamily="34" charset="0"/>
                <a:cs typeface="Times New Roman" panose="02020603050405020304" pitchFamily="18" charset="0"/>
              </a:rPr>
              <a:t>stormwater management improvements</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spcAft>
                <a:spcPts val="6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2226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210A2-1379-C8D3-081B-124EB7D1F6F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63AE55A-5852-DD2F-B728-CE2B2F695056}"/>
              </a:ext>
            </a:extLst>
          </p:cNvPr>
          <p:cNvSpPr txBox="1">
            <a:spLocks/>
          </p:cNvSpPr>
          <p:nvPr/>
        </p:nvSpPr>
        <p:spPr>
          <a:xfrm>
            <a:off x="457200" y="152400"/>
            <a:ext cx="822960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solidFill>
                  <a:schemeClr val="bg1"/>
                </a:solidFill>
              </a:rPr>
              <a:t>2026-2029 Duluth Area TIP</a:t>
            </a:r>
            <a:br>
              <a:rPr lang="en-US" sz="4000" dirty="0">
                <a:solidFill>
                  <a:schemeClr val="bg1"/>
                </a:solidFill>
              </a:rPr>
            </a:br>
            <a:r>
              <a:rPr lang="en-US" sz="3200" b="0" dirty="0">
                <a:solidFill>
                  <a:schemeClr val="bg1"/>
                </a:solidFill>
              </a:rPr>
              <a:t>(under development)</a:t>
            </a:r>
          </a:p>
        </p:txBody>
      </p:sp>
      <p:sp>
        <p:nvSpPr>
          <p:cNvPr id="5" name="TextBox 4">
            <a:extLst>
              <a:ext uri="{FF2B5EF4-FFF2-40B4-BE49-F238E27FC236}">
                <a16:creationId xmlns:a16="http://schemas.microsoft.com/office/drawing/2014/main" id="{6A90DDBC-1193-7DE3-D969-15D3645351F7}"/>
              </a:ext>
            </a:extLst>
          </p:cNvPr>
          <p:cNvSpPr txBox="1"/>
          <p:nvPr/>
        </p:nvSpPr>
        <p:spPr>
          <a:xfrm>
            <a:off x="0" y="1828800"/>
            <a:ext cx="9144000" cy="4001095"/>
          </a:xfrm>
          <a:prstGeom prst="rect">
            <a:avLst/>
          </a:prstGeom>
          <a:noFill/>
        </p:spPr>
        <p:txBody>
          <a:bodyPr wrap="square" rtlCol="0">
            <a:spAutoFit/>
          </a:bodyPr>
          <a:lstStyle/>
          <a:p>
            <a:pPr algn="ctr">
              <a:spcAft>
                <a:spcPts val="600"/>
              </a:spcAft>
            </a:pPr>
            <a:r>
              <a:rPr lang="en-US" sz="2600" b="1" dirty="0">
                <a:latin typeface="Calibri" panose="020F0502020204030204" pitchFamily="34" charset="0"/>
                <a:ea typeface="Calibri" panose="020F0502020204030204" pitchFamily="34" charset="0"/>
                <a:cs typeface="Calibri" panose="020F0502020204030204" pitchFamily="34" charset="0"/>
              </a:rPr>
              <a:t>2025-2028 Duluth Area Transportation Improvement Program </a:t>
            </a:r>
          </a:p>
          <a:p>
            <a:pPr marL="461963" indent="-2349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Current, approved TIP</a:t>
            </a:r>
          </a:p>
          <a:p>
            <a:pPr marL="461963" indent="-2349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Includes all federally-funded, regionally-significant transportation projects for FY 2025-2029</a:t>
            </a:r>
          </a:p>
          <a:p>
            <a:pPr marL="461963" indent="-2349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Projects may be amended and/or administratively modified</a:t>
            </a:r>
          </a:p>
          <a:p>
            <a:pPr algn="ctr"/>
            <a:endParaRPr lang="en-US" sz="2800" b="1" dirty="0">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en-US" sz="2600" b="1" dirty="0">
                <a:solidFill>
                  <a:srgbClr val="0070C0"/>
                </a:solidFill>
                <a:latin typeface="Calibri" panose="020F0502020204030204" pitchFamily="34" charset="0"/>
                <a:cs typeface="Calibri" panose="020F0502020204030204" pitchFamily="34" charset="0"/>
              </a:rPr>
              <a:t>2026-2029 Duluth Area Transportation Improvement Program</a:t>
            </a:r>
          </a:p>
          <a:p>
            <a:pPr marL="461963" indent="-2349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Next year’s TIP – 2025 projects drop out, 2029 projects added</a:t>
            </a:r>
          </a:p>
          <a:p>
            <a:pPr marL="461963" indent="-2349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Now determining the new projects to be funded in 2029</a:t>
            </a:r>
          </a:p>
        </p:txBody>
      </p:sp>
    </p:spTree>
    <p:extLst>
      <p:ext uri="{BB962C8B-B14F-4D97-AF65-F5344CB8AC3E}">
        <p14:creationId xmlns:p14="http://schemas.microsoft.com/office/powerpoint/2010/main" val="3030731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5EDE-A18D-45BD-A902-AB50137A4E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BAC22-1CD3-9257-9996-2F7EEB3F1FFA}"/>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(2):</a:t>
            </a:r>
            <a:br>
              <a:rPr lang="en-US" sz="3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4</a:t>
            </a:r>
            <a:r>
              <a:rPr lang="en-US" sz="4000" baseline="30000" dirty="0">
                <a:solidFill>
                  <a:schemeClr val="bg1"/>
                </a:solidFill>
                <a:latin typeface="Calibri" panose="020F0502020204030204" pitchFamily="34" charset="0"/>
                <a:cs typeface="Calibri" panose="020F0502020204030204" pitchFamily="34" charset="0"/>
              </a:rPr>
              <a:t>th</a:t>
            </a:r>
            <a:r>
              <a:rPr lang="en-US" sz="4000" dirty="0">
                <a:solidFill>
                  <a:schemeClr val="bg1"/>
                </a:solidFill>
                <a:latin typeface="Calibri" panose="020F0502020204030204" pitchFamily="34" charset="0"/>
                <a:cs typeface="Calibri" panose="020F0502020204030204" pitchFamily="34" charset="0"/>
              </a:rPr>
              <a:t> Street Reconstruction</a:t>
            </a:r>
          </a:p>
        </p:txBody>
      </p:sp>
      <p:pic>
        <p:nvPicPr>
          <p:cNvPr id="3" name="Picture 2">
            <a:extLst>
              <a:ext uri="{FF2B5EF4-FFF2-40B4-BE49-F238E27FC236}">
                <a16:creationId xmlns:a16="http://schemas.microsoft.com/office/drawing/2014/main" id="{D02980B7-57F9-D941-F69D-8892A724584B}"/>
              </a:ext>
            </a:extLst>
          </p:cNvPr>
          <p:cNvPicPr>
            <a:picLocks noChangeAspect="1"/>
          </p:cNvPicPr>
          <p:nvPr/>
        </p:nvPicPr>
        <p:blipFill>
          <a:blip r:embed="rId2"/>
          <a:stretch>
            <a:fillRect/>
          </a:stretch>
        </p:blipFill>
        <p:spPr>
          <a:xfrm>
            <a:off x="182880" y="1600200"/>
            <a:ext cx="8849342" cy="4977755"/>
          </a:xfrm>
          <a:prstGeom prst="rect">
            <a:avLst/>
          </a:prstGeom>
        </p:spPr>
      </p:pic>
    </p:spTree>
    <p:extLst>
      <p:ext uri="{BB962C8B-B14F-4D97-AF65-F5344CB8AC3E}">
        <p14:creationId xmlns:p14="http://schemas.microsoft.com/office/powerpoint/2010/main" val="2724076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D46A9-81EE-71F6-14DA-3B9B1A127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998B9-84CE-3036-AD6B-E1381B2FF309}"/>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(2):</a:t>
            </a:r>
            <a:br>
              <a:rPr lang="en-US" sz="3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4</a:t>
            </a:r>
            <a:r>
              <a:rPr lang="en-US" sz="4000" baseline="30000" dirty="0">
                <a:solidFill>
                  <a:schemeClr val="bg1"/>
                </a:solidFill>
                <a:latin typeface="Calibri" panose="020F0502020204030204" pitchFamily="34" charset="0"/>
                <a:cs typeface="Calibri" panose="020F0502020204030204" pitchFamily="34" charset="0"/>
              </a:rPr>
              <a:t>th</a:t>
            </a:r>
            <a:r>
              <a:rPr lang="en-US" sz="4000" dirty="0">
                <a:solidFill>
                  <a:schemeClr val="bg1"/>
                </a:solidFill>
                <a:latin typeface="Calibri" panose="020F0502020204030204" pitchFamily="34" charset="0"/>
                <a:cs typeface="Calibri" panose="020F0502020204030204" pitchFamily="34" charset="0"/>
              </a:rPr>
              <a:t> Street Reconstruction</a:t>
            </a:r>
          </a:p>
        </p:txBody>
      </p:sp>
      <p:pic>
        <p:nvPicPr>
          <p:cNvPr id="3" name="Picture 2">
            <a:extLst>
              <a:ext uri="{FF2B5EF4-FFF2-40B4-BE49-F238E27FC236}">
                <a16:creationId xmlns:a16="http://schemas.microsoft.com/office/drawing/2014/main" id="{C74FD455-607E-E725-71DD-3FF7FA6A3AF9}"/>
              </a:ext>
            </a:extLst>
          </p:cNvPr>
          <p:cNvPicPr>
            <a:picLocks noChangeAspect="1"/>
          </p:cNvPicPr>
          <p:nvPr/>
        </p:nvPicPr>
        <p:blipFill>
          <a:blip r:embed="rId2"/>
          <a:stretch>
            <a:fillRect/>
          </a:stretch>
        </p:blipFill>
        <p:spPr>
          <a:xfrm>
            <a:off x="762000" y="1600200"/>
            <a:ext cx="7879941" cy="5029200"/>
          </a:xfrm>
          <a:prstGeom prst="rect">
            <a:avLst/>
          </a:prstGeom>
        </p:spPr>
      </p:pic>
    </p:spTree>
    <p:extLst>
      <p:ext uri="{BB962C8B-B14F-4D97-AF65-F5344CB8AC3E}">
        <p14:creationId xmlns:p14="http://schemas.microsoft.com/office/powerpoint/2010/main" val="2644134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6B4D3-8277-2679-8DA6-89498E8A7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773A5-69F8-4839-7393-6EE84092F374}"/>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(2):</a:t>
            </a:r>
            <a:br>
              <a:rPr lang="en-US" sz="3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4</a:t>
            </a:r>
            <a:r>
              <a:rPr lang="en-US" sz="4000" baseline="30000" dirty="0">
                <a:solidFill>
                  <a:schemeClr val="bg1"/>
                </a:solidFill>
                <a:latin typeface="Calibri" panose="020F0502020204030204" pitchFamily="34" charset="0"/>
                <a:cs typeface="Calibri" panose="020F0502020204030204" pitchFamily="34" charset="0"/>
              </a:rPr>
              <a:t>th</a:t>
            </a:r>
            <a:r>
              <a:rPr lang="en-US" sz="4000" dirty="0">
                <a:solidFill>
                  <a:schemeClr val="bg1"/>
                </a:solidFill>
                <a:latin typeface="Calibri" panose="020F0502020204030204" pitchFamily="34" charset="0"/>
                <a:cs typeface="Calibri" panose="020F0502020204030204" pitchFamily="34" charset="0"/>
              </a:rPr>
              <a:t> Street Reconstruction</a:t>
            </a:r>
          </a:p>
        </p:txBody>
      </p:sp>
      <p:pic>
        <p:nvPicPr>
          <p:cNvPr id="3" name="Picture 2">
            <a:extLst>
              <a:ext uri="{FF2B5EF4-FFF2-40B4-BE49-F238E27FC236}">
                <a16:creationId xmlns:a16="http://schemas.microsoft.com/office/drawing/2014/main" id="{E3E1E2E1-DB85-C007-C5FD-FE253486C70B}"/>
              </a:ext>
            </a:extLst>
          </p:cNvPr>
          <p:cNvPicPr>
            <a:picLocks noChangeAspect="1"/>
          </p:cNvPicPr>
          <p:nvPr/>
        </p:nvPicPr>
        <p:blipFill>
          <a:blip r:embed="rId2"/>
          <a:stretch>
            <a:fillRect/>
          </a:stretch>
        </p:blipFill>
        <p:spPr>
          <a:xfrm>
            <a:off x="365760" y="1600200"/>
            <a:ext cx="8512301" cy="5029200"/>
          </a:xfrm>
          <a:prstGeom prst="rect">
            <a:avLst/>
          </a:prstGeom>
        </p:spPr>
      </p:pic>
    </p:spTree>
    <p:extLst>
      <p:ext uri="{BB962C8B-B14F-4D97-AF65-F5344CB8AC3E}">
        <p14:creationId xmlns:p14="http://schemas.microsoft.com/office/powerpoint/2010/main" val="426573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069CE-FF7F-12DD-F16F-8F14FFCFA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B34D0-669E-A129-C5F1-5F618A7A6954}"/>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(2):</a:t>
            </a:r>
            <a:br>
              <a:rPr lang="en-US" sz="3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4</a:t>
            </a:r>
            <a:r>
              <a:rPr lang="en-US" sz="4000" baseline="30000" dirty="0">
                <a:solidFill>
                  <a:schemeClr val="bg1"/>
                </a:solidFill>
                <a:latin typeface="Calibri" panose="020F0502020204030204" pitchFamily="34" charset="0"/>
                <a:cs typeface="Calibri" panose="020F0502020204030204" pitchFamily="34" charset="0"/>
              </a:rPr>
              <a:t>th</a:t>
            </a:r>
            <a:r>
              <a:rPr lang="en-US" sz="4000" dirty="0">
                <a:solidFill>
                  <a:schemeClr val="bg1"/>
                </a:solidFill>
                <a:latin typeface="Calibri" panose="020F0502020204030204" pitchFamily="34" charset="0"/>
                <a:cs typeface="Calibri" panose="020F0502020204030204" pitchFamily="34" charset="0"/>
              </a:rPr>
              <a:t> Street Reconstruction</a:t>
            </a:r>
          </a:p>
        </p:txBody>
      </p:sp>
      <p:pic>
        <p:nvPicPr>
          <p:cNvPr id="3" name="Picture 2">
            <a:extLst>
              <a:ext uri="{FF2B5EF4-FFF2-40B4-BE49-F238E27FC236}">
                <a16:creationId xmlns:a16="http://schemas.microsoft.com/office/drawing/2014/main" id="{A78A8844-63F5-C1AE-10C8-CADD02A58A1D}"/>
              </a:ext>
            </a:extLst>
          </p:cNvPr>
          <p:cNvPicPr>
            <a:picLocks noChangeAspect="1"/>
          </p:cNvPicPr>
          <p:nvPr/>
        </p:nvPicPr>
        <p:blipFill>
          <a:blip r:embed="rId2"/>
          <a:stretch>
            <a:fillRect/>
          </a:stretch>
        </p:blipFill>
        <p:spPr>
          <a:xfrm>
            <a:off x="838200" y="1600200"/>
            <a:ext cx="7125223" cy="5029200"/>
          </a:xfrm>
          <a:prstGeom prst="rect">
            <a:avLst/>
          </a:prstGeom>
        </p:spPr>
      </p:pic>
    </p:spTree>
    <p:extLst>
      <p:ext uri="{BB962C8B-B14F-4D97-AF65-F5344CB8AC3E}">
        <p14:creationId xmlns:p14="http://schemas.microsoft.com/office/powerpoint/2010/main" val="408042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D6A13-284C-AC97-0DE8-C741D44DC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913B3-05CE-4BC1-F59D-DC74D4B65063}"/>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(2):</a:t>
            </a:r>
            <a:br>
              <a:rPr lang="en-US" sz="3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4</a:t>
            </a:r>
            <a:r>
              <a:rPr lang="en-US" sz="4000" baseline="30000" dirty="0">
                <a:solidFill>
                  <a:schemeClr val="bg1"/>
                </a:solidFill>
                <a:latin typeface="Calibri" panose="020F0502020204030204" pitchFamily="34" charset="0"/>
                <a:cs typeface="Calibri" panose="020F0502020204030204" pitchFamily="34" charset="0"/>
              </a:rPr>
              <a:t>th</a:t>
            </a:r>
            <a:r>
              <a:rPr lang="en-US" sz="4000" dirty="0">
                <a:solidFill>
                  <a:schemeClr val="bg1"/>
                </a:solidFill>
                <a:latin typeface="Calibri" panose="020F0502020204030204" pitchFamily="34" charset="0"/>
                <a:cs typeface="Calibri" panose="020F0502020204030204" pitchFamily="34" charset="0"/>
              </a:rPr>
              <a:t> Street Reconstruction</a:t>
            </a:r>
          </a:p>
        </p:txBody>
      </p:sp>
      <p:pic>
        <p:nvPicPr>
          <p:cNvPr id="3" name="Picture 2">
            <a:extLst>
              <a:ext uri="{FF2B5EF4-FFF2-40B4-BE49-F238E27FC236}">
                <a16:creationId xmlns:a16="http://schemas.microsoft.com/office/drawing/2014/main" id="{604332D3-9F4C-0824-84BA-EC27AF3A7397}"/>
              </a:ext>
            </a:extLst>
          </p:cNvPr>
          <p:cNvPicPr>
            <a:picLocks noChangeAspect="1"/>
          </p:cNvPicPr>
          <p:nvPr/>
        </p:nvPicPr>
        <p:blipFill>
          <a:blip r:embed="rId2"/>
          <a:stretch>
            <a:fillRect/>
          </a:stretch>
        </p:blipFill>
        <p:spPr>
          <a:xfrm>
            <a:off x="1208657" y="1600200"/>
            <a:ext cx="6716543" cy="5029200"/>
          </a:xfrm>
          <a:prstGeom prst="rect">
            <a:avLst/>
          </a:prstGeom>
        </p:spPr>
      </p:pic>
    </p:spTree>
    <p:extLst>
      <p:ext uri="{BB962C8B-B14F-4D97-AF65-F5344CB8AC3E}">
        <p14:creationId xmlns:p14="http://schemas.microsoft.com/office/powerpoint/2010/main" val="2483431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BBF24-A8E3-6334-D5D3-51279F52E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53133-5483-AEFE-786B-933A38AAB7B6}"/>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(2):</a:t>
            </a:r>
            <a:br>
              <a:rPr lang="en-US" sz="4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4</a:t>
            </a:r>
            <a:r>
              <a:rPr lang="en-US" sz="4000" baseline="30000" dirty="0">
                <a:solidFill>
                  <a:schemeClr val="bg1"/>
                </a:solidFill>
                <a:latin typeface="Calibri" panose="020F0502020204030204" pitchFamily="34" charset="0"/>
                <a:cs typeface="Calibri" panose="020F0502020204030204" pitchFamily="34" charset="0"/>
              </a:rPr>
              <a:t>th</a:t>
            </a:r>
            <a:r>
              <a:rPr lang="en-US" sz="4000" dirty="0">
                <a:solidFill>
                  <a:schemeClr val="bg1"/>
                </a:solidFill>
                <a:latin typeface="Calibri" panose="020F0502020204030204" pitchFamily="34" charset="0"/>
                <a:cs typeface="Calibri" panose="020F0502020204030204" pitchFamily="34" charset="0"/>
              </a:rPr>
              <a:t> Street Reconstruction</a:t>
            </a:r>
          </a:p>
        </p:txBody>
      </p:sp>
      <p:sp>
        <p:nvSpPr>
          <p:cNvPr id="3" name="TextBox 2">
            <a:extLst>
              <a:ext uri="{FF2B5EF4-FFF2-40B4-BE49-F238E27FC236}">
                <a16:creationId xmlns:a16="http://schemas.microsoft.com/office/drawing/2014/main" id="{EDDB4795-4FBA-BBAB-2678-07BFD2E84503}"/>
              </a:ext>
            </a:extLst>
          </p:cNvPr>
          <p:cNvSpPr txBox="1"/>
          <p:nvPr/>
        </p:nvSpPr>
        <p:spPr>
          <a:xfrm>
            <a:off x="0" y="1828800"/>
            <a:ext cx="9144000" cy="1579920"/>
          </a:xfrm>
          <a:prstGeom prst="rect">
            <a:avLst/>
          </a:prstGeom>
          <a:noFill/>
        </p:spPr>
        <p:txBody>
          <a:bodyPr wrap="square" rtlCol="0">
            <a:spAutoFit/>
          </a:bodyPr>
          <a:lstStyle/>
          <a:p>
            <a:pPr marL="0" marR="0" algn="ctr">
              <a:spcAft>
                <a:spcPts val="800"/>
              </a:spcAft>
            </a:pPr>
            <a:r>
              <a:rPr lang="en-US" sz="36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Comments or questions </a:t>
            </a:r>
            <a:br>
              <a:rPr lang="en-US" sz="36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br>
            <a:r>
              <a:rPr lang="en-US" sz="36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about this project?</a:t>
            </a:r>
            <a:endParaRPr lang="en-US" sz="36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31293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6B9D5-7A82-498B-FC57-3A8B6F7BEA9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8617881-C7E0-F027-DC4F-E8A494BEE1A1}"/>
              </a:ext>
            </a:extLst>
          </p:cNvPr>
          <p:cNvSpPr txBox="1">
            <a:spLocks/>
          </p:cNvSpPr>
          <p:nvPr/>
        </p:nvSpPr>
        <p:spPr>
          <a:xfrm>
            <a:off x="457200" y="304800"/>
            <a:ext cx="8229600" cy="1103376"/>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solidFill>
                  <a:schemeClr val="bg1"/>
                </a:solidFill>
                <a:latin typeface="Calibri" panose="020F0502020204030204" pitchFamily="34" charset="0"/>
                <a:cs typeface="Calibri" panose="020F0502020204030204" pitchFamily="34" charset="0"/>
              </a:rPr>
              <a:t>MOTION REQUESTED</a:t>
            </a:r>
          </a:p>
        </p:txBody>
      </p:sp>
      <p:sp>
        <p:nvSpPr>
          <p:cNvPr id="6" name="Rectangle 1">
            <a:extLst>
              <a:ext uri="{FF2B5EF4-FFF2-40B4-BE49-F238E27FC236}">
                <a16:creationId xmlns:a16="http://schemas.microsoft.com/office/drawing/2014/main" id="{4D045AF3-1002-EDA6-D135-75FA1FFD3E62}"/>
              </a:ext>
            </a:extLst>
          </p:cNvPr>
          <p:cNvSpPr>
            <a:spLocks noChangeArrowheads="1"/>
          </p:cNvSpPr>
          <p:nvPr/>
        </p:nvSpPr>
        <p:spPr bwMode="auto">
          <a:xfrm>
            <a:off x="372438" y="1839682"/>
            <a:ext cx="83820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1pPr>
            <a:lvl2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2pPr>
            <a:lvl3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3pPr>
            <a:lvl4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4pPr>
            <a:lvl5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5pPr>
            <a:lvl6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6pPr>
            <a:lvl7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7pPr>
            <a:lvl8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8pPr>
            <a:lvl9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r>
              <a:rPr lang="en-US" altLang="en-US" sz="2400" b="1" dirty="0">
                <a:latin typeface="Calibri" panose="020F0502020204030204" pitchFamily="34" charset="0"/>
                <a:ea typeface="Times New Roman" panose="02020603050405020304" pitchFamily="18" charset="0"/>
                <a:cs typeface="Calibri" panose="020F0502020204030204" pitchFamily="34" charset="0"/>
              </a:rPr>
              <a:t>Approve </a:t>
            </a: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proposed FY2029 STBGP*-funded </a:t>
            </a:r>
            <a:r>
              <a:rPr lang="en-US" altLang="en-US" sz="2400" b="1" dirty="0">
                <a:latin typeface="Calibri" panose="020F0502020204030204" pitchFamily="34" charset="0"/>
                <a:ea typeface="Times New Roman" panose="02020603050405020304" pitchFamily="18" charset="0"/>
                <a:cs typeface="Calibri" panose="020F0502020204030204" pitchFamily="34" charset="0"/>
              </a:rPr>
              <a:t>p</a:t>
            </a: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rojects </a:t>
            </a:r>
            <a:b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inclusion in the </a:t>
            </a:r>
            <a:b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Draft 2026-2029 Duluth Area TIP</a:t>
            </a: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lang="en-US" altLang="en-US" sz="2400" b="1" dirty="0">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lang="en-US" altLang="en-US" sz="2400" b="1" dirty="0">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lang="en-US" altLang="en-US" sz="2400" b="1" dirty="0">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lang="en-US" altLang="en-US" sz="2400" b="1" dirty="0">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lang="en-US" altLang="en-US" sz="2400" b="1" dirty="0">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58763" algn="l"/>
                <a:tab pos="314325" algn="ctr"/>
              </a:tabLst>
            </a:pPr>
            <a:r>
              <a:rPr kumimoji="0" lang="en-US"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*Surface Transportation Block Grant Program</a:t>
            </a:r>
          </a:p>
        </p:txBody>
      </p:sp>
      <p:graphicFrame>
        <p:nvGraphicFramePr>
          <p:cNvPr id="4" name="Table 3">
            <a:extLst>
              <a:ext uri="{FF2B5EF4-FFF2-40B4-BE49-F238E27FC236}">
                <a16:creationId xmlns:a16="http://schemas.microsoft.com/office/drawing/2014/main" id="{10564C40-988A-3E29-70D7-4C153AFC38F2}"/>
              </a:ext>
            </a:extLst>
          </p:cNvPr>
          <p:cNvGraphicFramePr>
            <a:graphicFrameLocks noGrp="1"/>
          </p:cNvGraphicFramePr>
          <p:nvPr>
            <p:extLst>
              <p:ext uri="{D42A27DB-BD31-4B8C-83A1-F6EECF244321}">
                <p14:modId xmlns:p14="http://schemas.microsoft.com/office/powerpoint/2010/main" val="2330665404"/>
              </p:ext>
            </p:extLst>
          </p:nvPr>
        </p:nvGraphicFramePr>
        <p:xfrm>
          <a:off x="389562" y="3124200"/>
          <a:ext cx="8382000" cy="2841793"/>
        </p:xfrm>
        <a:graphic>
          <a:graphicData uri="http://schemas.openxmlformats.org/drawingml/2006/table">
            <a:tbl>
              <a:tblPr firstRow="1" firstCol="1" bandRow="1"/>
              <a:tblGrid>
                <a:gridCol w="1298223">
                  <a:extLst>
                    <a:ext uri="{9D8B030D-6E8A-4147-A177-3AD203B41FA5}">
                      <a16:colId xmlns:a16="http://schemas.microsoft.com/office/drawing/2014/main" val="2807005318"/>
                    </a:ext>
                  </a:extLst>
                </a:gridCol>
                <a:gridCol w="1711678">
                  <a:extLst>
                    <a:ext uri="{9D8B030D-6E8A-4147-A177-3AD203B41FA5}">
                      <a16:colId xmlns:a16="http://schemas.microsoft.com/office/drawing/2014/main" val="3893251578"/>
                    </a:ext>
                  </a:extLst>
                </a:gridCol>
                <a:gridCol w="838200">
                  <a:extLst>
                    <a:ext uri="{9D8B030D-6E8A-4147-A177-3AD203B41FA5}">
                      <a16:colId xmlns:a16="http://schemas.microsoft.com/office/drawing/2014/main" val="2493106402"/>
                    </a:ext>
                  </a:extLst>
                </a:gridCol>
                <a:gridCol w="1143000">
                  <a:extLst>
                    <a:ext uri="{9D8B030D-6E8A-4147-A177-3AD203B41FA5}">
                      <a16:colId xmlns:a16="http://schemas.microsoft.com/office/drawing/2014/main" val="3538319173"/>
                    </a:ext>
                  </a:extLst>
                </a:gridCol>
                <a:gridCol w="1181099">
                  <a:extLst>
                    <a:ext uri="{9D8B030D-6E8A-4147-A177-3AD203B41FA5}">
                      <a16:colId xmlns:a16="http://schemas.microsoft.com/office/drawing/2014/main" val="3133188581"/>
                    </a:ext>
                  </a:extLst>
                </a:gridCol>
                <a:gridCol w="1104901">
                  <a:extLst>
                    <a:ext uri="{9D8B030D-6E8A-4147-A177-3AD203B41FA5}">
                      <a16:colId xmlns:a16="http://schemas.microsoft.com/office/drawing/2014/main" val="3011492969"/>
                    </a:ext>
                  </a:extLst>
                </a:gridCol>
                <a:gridCol w="1104899">
                  <a:extLst>
                    <a:ext uri="{9D8B030D-6E8A-4147-A177-3AD203B41FA5}">
                      <a16:colId xmlns:a16="http://schemas.microsoft.com/office/drawing/2014/main" val="3524407344"/>
                    </a:ext>
                  </a:extLst>
                </a:gridCol>
              </a:tblGrid>
              <a:tr h="878914">
                <a:tc>
                  <a:txBody>
                    <a:bodyPr/>
                    <a:lstStyle/>
                    <a:p>
                      <a:pPr marL="0" marR="0" algn="ctr">
                        <a:lnSpc>
                          <a:spcPct val="107000"/>
                        </a:lnSpc>
                        <a:spcBef>
                          <a:spcPts val="0"/>
                        </a:spcBef>
                        <a:spcAft>
                          <a:spcPts val="1000"/>
                        </a:spcAft>
                      </a:pPr>
                      <a:r>
                        <a:rPr lang="en-US" sz="1600" b="1" kern="0" dirty="0">
                          <a:effectLst/>
                          <a:latin typeface="Calibri" panose="020F0502020204030204" pitchFamily="34" charset="0"/>
                          <a:ea typeface="Times New Roman" panose="02020603050405020304" pitchFamily="18" charset="0"/>
                          <a:cs typeface="Calibri" panose="020F0502020204030204" pitchFamily="34" charset="0"/>
                        </a:rPr>
                        <a:t>Jurisdiction</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100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Name</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100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Length </a:t>
                      </a:r>
                      <a:b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(miles)</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8890" marR="889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100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Federal (STBGP) $</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1000"/>
                        </a:spcAft>
                      </a:pPr>
                      <a:r>
                        <a:rPr lang="en-US"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State $</a:t>
                      </a:r>
                      <a:endParaRPr lang="en-US" sz="1600" b="1" kern="0"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100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Local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100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3780402"/>
                  </a:ext>
                </a:extLst>
              </a:tr>
              <a:tr h="721286">
                <a:tc>
                  <a:txBody>
                    <a:bodyPr/>
                    <a:lstStyle/>
                    <a:p>
                      <a:pPr marL="0" marR="0" algn="ctr">
                        <a:lnSpc>
                          <a:spcPct val="10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St Louis County</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Howard </a:t>
                      </a:r>
                      <a:r>
                        <a:rPr lang="en-US" sz="14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Gnesen</a:t>
                      </a:r>
                      <a:r>
                        <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Road Rehabilitation</a:t>
                      </a:r>
                      <a:endParaRPr lang="en-US"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8</a:t>
                      </a:r>
                    </a:p>
                  </a:txBody>
                  <a:tcPr marL="8890" marR="889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$897,000 </a:t>
                      </a:r>
                    </a:p>
                  </a:txBody>
                  <a:tcPr marL="4572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eaLnBrk="1" latinLnBrk="0" hangingPunct="1">
                        <a:lnSpc>
                          <a:spcPct val="107000"/>
                        </a:lnSpc>
                        <a:spcBef>
                          <a:spcPts val="0"/>
                        </a:spcBef>
                        <a:spcAft>
                          <a:spcPts val="0"/>
                        </a:spcAft>
                        <a:tabLst>
                          <a:tab pos="259080" algn="l"/>
                          <a:tab pos="314325" algn="ctr"/>
                        </a:tabLst>
                      </a:pPr>
                      <a:r>
                        <a:rPr kumimoji="0"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$2,303,000</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eaLnBrk="1" latinLnBrk="0" hangingPunct="1">
                        <a:lnSpc>
                          <a:spcPct val="107000"/>
                        </a:lnSpc>
                        <a:spcBef>
                          <a:spcPts val="0"/>
                        </a:spcBef>
                        <a:spcAft>
                          <a:spcPts val="0"/>
                        </a:spcAft>
                      </a:pPr>
                      <a:endParaRPr kumimoji="0"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eaLnBrk="1" latinLnBrk="0" hangingPunct="1">
                        <a:lnSpc>
                          <a:spcPct val="107000"/>
                        </a:lnSpc>
                        <a:spcBef>
                          <a:spcPts val="0"/>
                        </a:spcBef>
                        <a:spcAft>
                          <a:spcPts val="0"/>
                        </a:spcAft>
                      </a:pPr>
                      <a:r>
                        <a:rPr kumimoji="0"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$3,200,000</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598375"/>
                  </a:ext>
                </a:extLst>
              </a:tr>
              <a:tr h="762000">
                <a:tc>
                  <a:txBody>
                    <a:bodyPr/>
                    <a:lstStyle/>
                    <a:p>
                      <a:pPr marL="0" marR="0" algn="ctr">
                        <a:lnSpc>
                          <a:spcPct val="107000"/>
                        </a:lnSpc>
                        <a:spcBef>
                          <a:spcPts val="0"/>
                        </a:spcBef>
                        <a:spcAft>
                          <a:spcPts val="100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Duluth</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a:t>
                      </a:r>
                      <a:r>
                        <a:rPr lang="en-US" sz="1400" b="1"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a:t>
                      </a:r>
                      <a:r>
                        <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Street Reconstruction</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0.93</a:t>
                      </a:r>
                    </a:p>
                  </a:txBody>
                  <a:tcPr marL="8890" marR="889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$897,000</a:t>
                      </a:r>
                    </a:p>
                  </a:txBody>
                  <a:tcPr marL="4572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eaLnBrk="1" latinLnBrk="0" hangingPunct="1">
                        <a:lnSpc>
                          <a:spcPct val="107000"/>
                        </a:lnSpc>
                        <a:spcBef>
                          <a:spcPts val="0"/>
                        </a:spcBef>
                        <a:spcAft>
                          <a:spcPts val="0"/>
                        </a:spcAft>
                      </a:pPr>
                      <a:endParaRPr kumimoji="0"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eaLnBrk="1" latinLnBrk="0" hangingPunct="1">
                        <a:lnSpc>
                          <a:spcPct val="107000"/>
                        </a:lnSpc>
                        <a:spcBef>
                          <a:spcPts val="0"/>
                        </a:spcBef>
                        <a:spcAft>
                          <a:spcPts val="0"/>
                        </a:spcAft>
                      </a:pPr>
                      <a:r>
                        <a:rPr kumimoji="0"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$2,823,000</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eaLnBrk="1" latinLnBrk="0" hangingPunct="1">
                        <a:lnSpc>
                          <a:spcPct val="107000"/>
                        </a:lnSpc>
                        <a:spcBef>
                          <a:spcPts val="0"/>
                        </a:spcBef>
                        <a:spcAft>
                          <a:spcPts val="0"/>
                        </a:spcAft>
                      </a:pPr>
                      <a:r>
                        <a:rPr kumimoji="0"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$3,720,000</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627518"/>
                  </a:ext>
                </a:extLst>
              </a:tr>
              <a:tr h="479593">
                <a:tc gridSpan="2">
                  <a:txBody>
                    <a:bodyPr/>
                    <a:lstStyle/>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TOTAL</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8.93</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8890" marR="889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$1,794,000</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$2,303,000</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$2,823,000</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$6,920,000</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96257123"/>
                  </a:ext>
                </a:extLst>
              </a:tr>
            </a:tbl>
          </a:graphicData>
        </a:graphic>
      </p:graphicFrame>
    </p:spTree>
    <p:extLst>
      <p:ext uri="{BB962C8B-B14F-4D97-AF65-F5344CB8AC3E}">
        <p14:creationId xmlns:p14="http://schemas.microsoft.com/office/powerpoint/2010/main" val="3632580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468BC-7EC8-4447-2B66-ED2E58464D2B}"/>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96BF0A2-43CF-EB07-F064-8FB966472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ED1D1-0E1B-2516-4CE1-597D2D6F8E2D}"/>
              </a:ext>
            </a:extLst>
          </p:cNvPr>
          <p:cNvSpPr>
            <a:spLocks noGrp="1"/>
          </p:cNvSpPr>
          <p:nvPr>
            <p:ph type="title"/>
          </p:nvPr>
        </p:nvSpPr>
        <p:spPr>
          <a:xfrm>
            <a:off x="630936" y="334644"/>
            <a:ext cx="7882128" cy="1076914"/>
          </a:xfrm>
        </p:spPr>
        <p:txBody>
          <a:bodyPr anchor="ctr">
            <a:normAutofit/>
          </a:bodyPr>
          <a:lstStyle/>
          <a:p>
            <a:r>
              <a:rPr lang="en-US" sz="3500"/>
              <a:t>OPPORTUNITY FOR PUBLIC COMMENT</a:t>
            </a:r>
          </a:p>
        </p:txBody>
      </p:sp>
      <p:sp>
        <p:nvSpPr>
          <p:cNvPr id="15" name="Rectangle 14">
            <a:extLst>
              <a:ext uri="{FF2B5EF4-FFF2-40B4-BE49-F238E27FC236}">
                <a16:creationId xmlns:a16="http://schemas.microsoft.com/office/drawing/2014/main" id="{ADA74471-CE17-C319-232F-1D92F2E23B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E50B86A9-14A3-E750-B222-FDF6DEF3F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CDC7B28F-0921-625A-48A0-5BDFC87CDDC7}"/>
              </a:ext>
            </a:extLst>
          </p:cNvPr>
          <p:cNvSpPr txBox="1">
            <a:spLocks/>
          </p:cNvSpPr>
          <p:nvPr/>
        </p:nvSpPr>
        <p:spPr>
          <a:xfrm>
            <a:off x="494843" y="4379151"/>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200" dirty="0"/>
          </a:p>
        </p:txBody>
      </p:sp>
      <p:graphicFrame>
        <p:nvGraphicFramePr>
          <p:cNvPr id="9" name="Content Placeholder 6">
            <a:extLst>
              <a:ext uri="{FF2B5EF4-FFF2-40B4-BE49-F238E27FC236}">
                <a16:creationId xmlns:a16="http://schemas.microsoft.com/office/drawing/2014/main" id="{EED03C34-EEC4-3187-6170-858F703FB177}"/>
              </a:ext>
            </a:extLst>
          </p:cNvPr>
          <p:cNvGraphicFramePr>
            <a:graphicFrameLocks noGrp="1"/>
          </p:cNvGraphicFramePr>
          <p:nvPr>
            <p:ph idx="1"/>
          </p:nvPr>
        </p:nvGraphicFramePr>
        <p:xfrm>
          <a:off x="628650" y="1737360"/>
          <a:ext cx="7879842"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972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67386-B695-91AC-8D8D-6C35B7BA60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21A743E-0779-E044-425F-C03DDBC72A33}"/>
              </a:ext>
            </a:extLst>
          </p:cNvPr>
          <p:cNvSpPr txBox="1"/>
          <p:nvPr/>
        </p:nvSpPr>
        <p:spPr>
          <a:xfrm>
            <a:off x="69920" y="5867400"/>
            <a:ext cx="3429000" cy="1169551"/>
          </a:xfrm>
          <a:prstGeom prst="rect">
            <a:avLst/>
          </a:prstGeom>
          <a:noFill/>
        </p:spPr>
        <p:txBody>
          <a:bodyPr wrap="square" lIns="0" rIns="0" rtlCol="0">
            <a:spAutoFit/>
          </a:bodyPr>
          <a:lstStyle/>
          <a:p>
            <a:pPr algn="ctr">
              <a:spcBef>
                <a:spcPts val="1200"/>
              </a:spcBef>
            </a:pPr>
            <a:r>
              <a:rPr lang="en-US" sz="2000" b="1" dirty="0">
                <a:solidFill>
                  <a:srgbClr val="005DAA"/>
                </a:solidFill>
                <a:latin typeface="Calibri" panose="020F0502020204030204" pitchFamily="34" charset="0"/>
                <a:cs typeface="Calibri" panose="020F0502020204030204" pitchFamily="34" charset="0"/>
              </a:rPr>
              <a:t>MIC Policy Board</a:t>
            </a:r>
            <a:br>
              <a:rPr lang="en-US" sz="2000" b="1" dirty="0">
                <a:solidFill>
                  <a:srgbClr val="005DAA"/>
                </a:solidFill>
                <a:latin typeface="Calibri" panose="020F0502020204030204" pitchFamily="34" charset="0"/>
                <a:cs typeface="Calibri" panose="020F0502020204030204" pitchFamily="34" charset="0"/>
              </a:rPr>
            </a:br>
            <a:r>
              <a:rPr lang="en-US" sz="2000" b="1" dirty="0">
                <a:solidFill>
                  <a:srgbClr val="005DAA"/>
                </a:solidFill>
                <a:latin typeface="Calibri" panose="020F0502020204030204" pitchFamily="34" charset="0"/>
                <a:cs typeface="Calibri" panose="020F0502020204030204" pitchFamily="34" charset="0"/>
              </a:rPr>
              <a:t>February 19, 2025</a:t>
            </a:r>
            <a:endParaRPr lang="en-US" sz="2000" dirty="0">
              <a:solidFill>
                <a:srgbClr val="005DAA"/>
              </a:solidFill>
              <a:latin typeface="Calibri" panose="020F0502020204030204" pitchFamily="34" charset="0"/>
              <a:cs typeface="Calibri" panose="020F0502020204030204" pitchFamily="34" charset="0"/>
            </a:endParaRPr>
          </a:p>
          <a:p>
            <a:pPr algn="ctr">
              <a:spcBef>
                <a:spcPts val="1200"/>
              </a:spcBef>
            </a:pPr>
            <a:endParaRPr lang="en-US" sz="2000" dirty="0">
              <a:solidFill>
                <a:schemeClr val="bg1"/>
              </a:solidFill>
            </a:endParaRPr>
          </a:p>
        </p:txBody>
      </p:sp>
      <p:sp>
        <p:nvSpPr>
          <p:cNvPr id="3" name="TextBox 2">
            <a:extLst>
              <a:ext uri="{FF2B5EF4-FFF2-40B4-BE49-F238E27FC236}">
                <a16:creationId xmlns:a16="http://schemas.microsoft.com/office/drawing/2014/main" id="{65F67DB0-9E79-4F8B-B8B2-82CE887238C4}"/>
              </a:ext>
            </a:extLst>
          </p:cNvPr>
          <p:cNvSpPr txBox="1"/>
          <p:nvPr/>
        </p:nvSpPr>
        <p:spPr>
          <a:xfrm>
            <a:off x="45378" y="-898651"/>
            <a:ext cx="3581400" cy="3785652"/>
          </a:xfrm>
          <a:prstGeom prst="rect">
            <a:avLst/>
          </a:prstGeom>
          <a:noFill/>
        </p:spPr>
        <p:txBody>
          <a:bodyPr wrap="square" rtlCol="0" anchor="t" anchorCtr="0">
            <a:spAutoFit/>
          </a:bodyPr>
          <a:lstStyle/>
          <a:p>
            <a:pPr algn="ctr"/>
            <a:endParaRPr lang="en-US" sz="3200" b="1" dirty="0">
              <a:solidFill>
                <a:schemeClr val="bg1"/>
              </a:solidFill>
            </a:endParaRPr>
          </a:p>
          <a:p>
            <a:pPr algn="ctr"/>
            <a:endParaRPr lang="en-US" sz="3200" b="1" dirty="0">
              <a:solidFill>
                <a:schemeClr val="bg1"/>
              </a:solidFill>
            </a:endParaRPr>
          </a:p>
          <a:p>
            <a:pPr algn="ctr"/>
            <a:r>
              <a:rPr lang="en-US" sz="3200" b="1" dirty="0">
                <a:solidFill>
                  <a:schemeClr val="bg1"/>
                </a:solidFill>
                <a:latin typeface="Calibri" panose="020F0502020204030204" pitchFamily="34" charset="0"/>
                <a:cs typeface="Calibri" panose="020F0502020204030204" pitchFamily="34" charset="0"/>
              </a:rPr>
              <a:t>FY 2029 Proposed Projects</a:t>
            </a:r>
          </a:p>
          <a:p>
            <a:pPr algn="ctr"/>
            <a:r>
              <a:rPr lang="en-US" sz="3200" dirty="0">
                <a:solidFill>
                  <a:schemeClr val="bg1"/>
                </a:solidFill>
                <a:latin typeface="Calibri" panose="020F0502020204030204" pitchFamily="34" charset="0"/>
                <a:cs typeface="Calibri" panose="020F0502020204030204" pitchFamily="34" charset="0"/>
              </a:rPr>
              <a:t>for the </a:t>
            </a:r>
          </a:p>
          <a:p>
            <a:pPr algn="ctr"/>
            <a:r>
              <a:rPr lang="en-US" sz="3200" b="1" dirty="0">
                <a:solidFill>
                  <a:schemeClr val="bg1"/>
                </a:solidFill>
                <a:latin typeface="Calibri" panose="020F0502020204030204" pitchFamily="34" charset="0"/>
                <a:cs typeface="Calibri" panose="020F0502020204030204" pitchFamily="34" charset="0"/>
              </a:rPr>
              <a:t>2026-2029 </a:t>
            </a:r>
          </a:p>
          <a:p>
            <a:pPr algn="ctr"/>
            <a:r>
              <a:rPr lang="en-US" sz="3200" b="1" dirty="0">
                <a:solidFill>
                  <a:schemeClr val="bg1"/>
                </a:solidFill>
                <a:latin typeface="Calibri" panose="020F0502020204030204" pitchFamily="34" charset="0"/>
                <a:cs typeface="Calibri" panose="020F0502020204030204" pitchFamily="34" charset="0"/>
              </a:rPr>
              <a:t>Duluth Area TIP</a:t>
            </a:r>
          </a:p>
          <a:p>
            <a:pPr algn="ctr"/>
            <a:endParaRPr lang="en-US" sz="1600" b="1" dirty="0">
              <a:solidFill>
                <a:schemeClr val="bg1"/>
              </a:solidFill>
            </a:endParaRPr>
          </a:p>
        </p:txBody>
      </p:sp>
      <p:cxnSp>
        <p:nvCxnSpPr>
          <p:cNvPr id="9" name="Straight Connector 8">
            <a:extLst>
              <a:ext uri="{FF2B5EF4-FFF2-40B4-BE49-F238E27FC236}">
                <a16:creationId xmlns:a16="http://schemas.microsoft.com/office/drawing/2014/main" id="{CC929788-C8E7-8C07-D927-E8B111A26F47}"/>
              </a:ext>
            </a:extLst>
          </p:cNvPr>
          <p:cNvCxnSpPr/>
          <p:nvPr/>
        </p:nvCxnSpPr>
        <p:spPr>
          <a:xfrm>
            <a:off x="520841" y="3962400"/>
            <a:ext cx="2527159" cy="0"/>
          </a:xfrm>
          <a:prstGeom prst="line">
            <a:avLst/>
          </a:prstGeom>
          <a:ln w="19050">
            <a:solidFill>
              <a:srgbClr val="005DAA"/>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29D7151-0702-FCAE-1384-B1B25E636606}"/>
              </a:ext>
            </a:extLst>
          </p:cNvPr>
          <p:cNvSpPr txBox="1"/>
          <p:nvPr/>
        </p:nvSpPr>
        <p:spPr>
          <a:xfrm>
            <a:off x="4191000" y="1219200"/>
            <a:ext cx="3955601" cy="646331"/>
          </a:xfrm>
          <a:prstGeom prst="rect">
            <a:avLst/>
          </a:prstGeom>
          <a:noFill/>
        </p:spPr>
        <p:txBody>
          <a:bodyPr wrap="square" rtlCol="0">
            <a:spAutoFit/>
          </a:bodyPr>
          <a:lstStyle/>
          <a:p>
            <a:pPr algn="ctr">
              <a:spcAft>
                <a:spcPts val="800"/>
              </a:spcAft>
            </a:pPr>
            <a:r>
              <a:rPr lang="en-US" sz="3600" b="1" kern="100" dirty="0">
                <a:solidFill>
                  <a:srgbClr val="0070C0"/>
                </a:solidFill>
                <a:latin typeface="Aptos" panose="020B0004020202020204" pitchFamily="34" charset="0"/>
                <a:cs typeface="Times New Roman" panose="02020603050405020304" pitchFamily="18" charset="0"/>
              </a:rPr>
              <a:t>Thank You!</a:t>
            </a:r>
          </a:p>
        </p:txBody>
      </p:sp>
      <p:sp>
        <p:nvSpPr>
          <p:cNvPr id="5" name="Oval 4" descr="Road-Construction1">
            <a:extLst>
              <a:ext uri="{FF2B5EF4-FFF2-40B4-BE49-F238E27FC236}">
                <a16:creationId xmlns:a16="http://schemas.microsoft.com/office/drawing/2014/main" id="{08658ABD-DD0C-A9C6-754C-EB1A0617E81E}"/>
              </a:ext>
            </a:extLst>
          </p:cNvPr>
          <p:cNvSpPr/>
          <p:nvPr/>
        </p:nvSpPr>
        <p:spPr>
          <a:xfrm>
            <a:off x="465604" y="2832581"/>
            <a:ext cx="2740947" cy="2760008"/>
          </a:xfrm>
          <a:prstGeom prst="ellipse">
            <a:avLst/>
          </a:prstGeom>
          <a:blipFill>
            <a:blip r:embed="rId3">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638050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07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C156B-CA07-894C-EB47-F6CC3B1BE2A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D30D297-E8A0-CE19-D640-2A8036267EB1}"/>
              </a:ext>
            </a:extLst>
          </p:cNvPr>
          <p:cNvSpPr txBox="1">
            <a:spLocks/>
          </p:cNvSpPr>
          <p:nvPr/>
        </p:nvSpPr>
        <p:spPr>
          <a:xfrm>
            <a:off x="0" y="152400"/>
            <a:ext cx="914400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rPr>
              <a:t>Surface Transportation Block Grants Program</a:t>
            </a:r>
            <a:br>
              <a:rPr lang="en-US" sz="3000" dirty="0">
                <a:solidFill>
                  <a:schemeClr val="bg1"/>
                </a:solidFill>
              </a:rPr>
            </a:br>
            <a:r>
              <a:rPr lang="en-US" sz="3000" dirty="0">
                <a:solidFill>
                  <a:schemeClr val="bg1"/>
                </a:solidFill>
              </a:rPr>
              <a:t>(STBGP) Funds for 2029 </a:t>
            </a:r>
          </a:p>
        </p:txBody>
      </p:sp>
      <p:pic>
        <p:nvPicPr>
          <p:cNvPr id="1026" name="Graphic 1">
            <a:extLst>
              <a:ext uri="{FF2B5EF4-FFF2-40B4-BE49-F238E27FC236}">
                <a16:creationId xmlns:a16="http://schemas.microsoft.com/office/drawing/2014/main" id="{36FBB4A7-37E9-4DFB-193E-21C17C51A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09" y="1600200"/>
            <a:ext cx="8885781" cy="493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878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CD94B-C5B2-22C3-33AE-D3D4338C4E8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5B84700-620C-BC7D-ABFF-FBCB45DBE87D}"/>
              </a:ext>
            </a:extLst>
          </p:cNvPr>
          <p:cNvSpPr txBox="1">
            <a:spLocks/>
          </p:cNvSpPr>
          <p:nvPr/>
        </p:nvSpPr>
        <p:spPr>
          <a:xfrm>
            <a:off x="24829" y="152400"/>
            <a:ext cx="914400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Surface Transportation Block Grants Program </a:t>
            </a:r>
            <a:br>
              <a:rPr lang="en-US" sz="3000" dirty="0">
                <a:solidFill>
                  <a:schemeClr val="bg1"/>
                </a:solidFill>
                <a:latin typeface="Calibri" panose="020F0502020204030204" pitchFamily="34" charset="0"/>
                <a:cs typeface="Calibri" panose="020F0502020204030204" pitchFamily="34" charset="0"/>
              </a:rPr>
            </a:br>
            <a:r>
              <a:rPr lang="en-US" sz="3000" dirty="0">
                <a:solidFill>
                  <a:schemeClr val="bg1"/>
                </a:solidFill>
                <a:latin typeface="Calibri" panose="020F0502020204030204" pitchFamily="34" charset="0"/>
                <a:cs typeface="Calibri" panose="020F0502020204030204" pitchFamily="34" charset="0"/>
              </a:rPr>
              <a:t>(STBGP) Application Process for 2029 </a:t>
            </a:r>
          </a:p>
        </p:txBody>
      </p:sp>
      <p:sp>
        <p:nvSpPr>
          <p:cNvPr id="5" name="TextBox 4">
            <a:extLst>
              <a:ext uri="{FF2B5EF4-FFF2-40B4-BE49-F238E27FC236}">
                <a16:creationId xmlns:a16="http://schemas.microsoft.com/office/drawing/2014/main" id="{44271F3F-198C-8312-73DB-83A02B9651E2}"/>
              </a:ext>
            </a:extLst>
          </p:cNvPr>
          <p:cNvSpPr txBox="1"/>
          <p:nvPr/>
        </p:nvSpPr>
        <p:spPr>
          <a:xfrm>
            <a:off x="182880" y="1600200"/>
            <a:ext cx="8888430" cy="5001369"/>
          </a:xfrm>
          <a:prstGeom prst="rect">
            <a:avLst/>
          </a:prstGeom>
          <a:noFill/>
        </p:spPr>
        <p:txBody>
          <a:bodyPr wrap="square" rtlCol="0">
            <a:spAutoFit/>
          </a:bodyPr>
          <a:lstStyle/>
          <a:p>
            <a:pPr marL="227013">
              <a:spcAft>
                <a:spcPts val="600"/>
              </a:spcAft>
            </a:pPr>
            <a:r>
              <a:rPr lang="en-US" sz="2400" b="1" dirty="0">
                <a:solidFill>
                  <a:srgbClr val="0070C0"/>
                </a:solidFill>
                <a:latin typeface="Calibri" panose="020F0502020204030204" pitchFamily="34" charset="0"/>
                <a:cs typeface="Calibri" panose="020F0502020204030204" pitchFamily="34" charset="0"/>
              </a:rPr>
              <a:t>MIC staff conducts the application process for MIC-area projects:</a:t>
            </a:r>
          </a:p>
          <a:p>
            <a:pPr marL="400050" lvl="2" defTabSz="914400">
              <a:spcBef>
                <a:spcPts val="300"/>
              </a:spcBef>
              <a:spcAft>
                <a:spcPts val="600"/>
              </a:spcAft>
              <a:buClr>
                <a:schemeClr val="accent1"/>
              </a:buClr>
              <a:buSzPct val="100000"/>
            </a:pPr>
            <a:r>
              <a:rPr lang="en-US" sz="2200" b="1" dirty="0">
                <a:latin typeface="Calibri" panose="020F0502020204030204" pitchFamily="34" charset="0"/>
                <a:cs typeface="Calibri" panose="020F0502020204030204" pitchFamily="34" charset="0"/>
              </a:rPr>
              <a:t>November 2024: </a:t>
            </a:r>
            <a:r>
              <a:rPr lang="en-US" sz="2200" dirty="0">
                <a:latin typeface="Calibri" panose="020F0502020204030204" pitchFamily="34" charset="0"/>
                <a:cs typeface="Calibri" panose="020F0502020204030204" pitchFamily="34" charset="0"/>
              </a:rPr>
              <a:t>Pre-application meeting</a:t>
            </a:r>
          </a:p>
          <a:p>
            <a:pPr marL="400050">
              <a:spcAft>
                <a:spcPts val="600"/>
              </a:spcAft>
            </a:pPr>
            <a:r>
              <a:rPr lang="en-US" sz="2200" dirty="0">
                <a:solidFill>
                  <a:srgbClr val="0070C0"/>
                </a:solidFill>
                <a:latin typeface="Calibri" panose="020F0502020204030204" pitchFamily="34" charset="0"/>
                <a:cs typeface="Calibri" panose="020F0502020204030204" pitchFamily="34" charset="0"/>
              </a:rPr>
              <a:t>Revised 2029 application </a:t>
            </a:r>
            <a:r>
              <a:rPr lang="en-US" sz="2200" dirty="0">
                <a:latin typeface="Calibri" panose="020F0502020204030204" pitchFamily="34" charset="0"/>
                <a:cs typeface="Calibri" panose="020F0502020204030204" pitchFamily="34" charset="0"/>
              </a:rPr>
              <a:t>required more detail regarding: </a:t>
            </a:r>
          </a:p>
          <a:p>
            <a:pPr marL="627063" lvl="1" indent="-227013">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Is the proposed project </a:t>
            </a:r>
            <a:r>
              <a:rPr lang="en-US" sz="2200" b="1" dirty="0">
                <a:latin typeface="Calibri" panose="020F0502020204030204" pitchFamily="34" charset="0"/>
                <a:cs typeface="Calibri" panose="020F0502020204030204" pitchFamily="34" charset="0"/>
              </a:rPr>
              <a:t>included in the 2050 MTP</a:t>
            </a:r>
            <a:r>
              <a:rPr lang="en-US" sz="2200" dirty="0">
                <a:latin typeface="Calibri" panose="020F0502020204030204" pitchFamily="34" charset="0"/>
                <a:cs typeface="Calibri" panose="020F0502020204030204" pitchFamily="34" charset="0"/>
              </a:rPr>
              <a:t>?</a:t>
            </a:r>
          </a:p>
          <a:p>
            <a:pPr marL="627063" lvl="1" indent="-227013">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What </a:t>
            </a:r>
            <a:r>
              <a:rPr lang="en-US" sz="2200" b="1" dirty="0">
                <a:latin typeface="Calibri" panose="020F0502020204030204" pitchFamily="34" charset="0"/>
                <a:cs typeface="Calibri" panose="020F0502020204030204" pitchFamily="34" charset="0"/>
              </a:rPr>
              <a:t>Goals and Objectives</a:t>
            </a:r>
            <a:r>
              <a:rPr lang="en-US" sz="2200" dirty="0">
                <a:latin typeface="Calibri" panose="020F0502020204030204" pitchFamily="34" charset="0"/>
                <a:cs typeface="Calibri" panose="020F0502020204030204" pitchFamily="34" charset="0"/>
              </a:rPr>
              <a:t> from the 2050 MTP will the proposed project help to accomplish?</a:t>
            </a:r>
          </a:p>
          <a:p>
            <a:pPr marL="627063" lvl="1" indent="-227013">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What federal and state </a:t>
            </a:r>
            <a:r>
              <a:rPr lang="en-US" sz="2200" b="1" dirty="0">
                <a:latin typeface="Calibri" panose="020F0502020204030204" pitchFamily="34" charset="0"/>
                <a:cs typeface="Calibri" panose="020F0502020204030204" pitchFamily="34" charset="0"/>
              </a:rPr>
              <a:t>Performance Measures </a:t>
            </a:r>
            <a:r>
              <a:rPr lang="en-US" sz="2200" dirty="0">
                <a:latin typeface="Calibri" panose="020F0502020204030204" pitchFamily="34" charset="0"/>
                <a:cs typeface="Calibri" panose="020F0502020204030204" pitchFamily="34" charset="0"/>
              </a:rPr>
              <a:t>will the proposed project help to accomplish?</a:t>
            </a:r>
          </a:p>
          <a:p>
            <a:pPr marL="627063" lvl="1" indent="-227013">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Project </a:t>
            </a:r>
            <a:r>
              <a:rPr lang="en-US" sz="2200" b="1" dirty="0">
                <a:latin typeface="Calibri" panose="020F0502020204030204" pitchFamily="34" charset="0"/>
                <a:cs typeface="Calibri" panose="020F0502020204030204" pitchFamily="34" charset="0"/>
              </a:rPr>
              <a:t>visualizations</a:t>
            </a:r>
            <a:r>
              <a:rPr lang="en-US" sz="2200" dirty="0">
                <a:latin typeface="Calibri" panose="020F0502020204030204" pitchFamily="34" charset="0"/>
                <a:cs typeface="Calibri" panose="020F0502020204030204" pitchFamily="34" charset="0"/>
              </a:rPr>
              <a:t> (map and photos)</a:t>
            </a:r>
          </a:p>
          <a:p>
            <a:pPr marL="627063" lvl="1" indent="-227013">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Plain language </a:t>
            </a:r>
            <a:r>
              <a:rPr lang="en-US" sz="2200" dirty="0">
                <a:latin typeface="Calibri" panose="020F0502020204030204" pitchFamily="34" charset="0"/>
                <a:cs typeface="Calibri" panose="020F0502020204030204" pitchFamily="34" charset="0"/>
              </a:rPr>
              <a:t>project descriptions </a:t>
            </a:r>
          </a:p>
          <a:p>
            <a:pPr marL="627063" lvl="1" indent="-227013">
              <a:spcAft>
                <a:spcPts val="600"/>
              </a:spcAft>
              <a:buFont typeface="Arial" panose="020B0604020202020204" pitchFamily="34" charset="0"/>
              <a:buChar char="•"/>
            </a:pPr>
            <a:r>
              <a:rPr lang="en-US" sz="2000" dirty="0"/>
              <a:t>Connections to other </a:t>
            </a:r>
            <a:r>
              <a:rPr lang="en-US" sz="2000" b="1" dirty="0"/>
              <a:t>planning initiatives </a:t>
            </a:r>
            <a:r>
              <a:rPr lang="en-US" sz="2000" dirty="0"/>
              <a:t>(State/Local/MIC)</a:t>
            </a:r>
          </a:p>
          <a:p>
            <a:pPr marL="400050">
              <a:spcBef>
                <a:spcPts val="900"/>
              </a:spcBef>
            </a:pPr>
            <a:r>
              <a:rPr lang="en-US" sz="2200" b="1" dirty="0">
                <a:latin typeface="Calibri" panose="020F0502020204030204" pitchFamily="34" charset="0"/>
                <a:cs typeface="Calibri" panose="020F0502020204030204" pitchFamily="34" charset="0"/>
              </a:rPr>
              <a:t>December 2024: </a:t>
            </a:r>
            <a:r>
              <a:rPr lang="en-US" sz="2200" dirty="0">
                <a:latin typeface="Calibri" panose="020F0502020204030204" pitchFamily="34" charset="0"/>
                <a:cs typeface="Calibri" panose="020F0502020204030204" pitchFamily="34" charset="0"/>
              </a:rPr>
              <a:t>Application distributed to eligible jurisdictions</a:t>
            </a:r>
          </a:p>
        </p:txBody>
      </p:sp>
    </p:spTree>
    <p:extLst>
      <p:ext uri="{BB962C8B-B14F-4D97-AF65-F5344CB8AC3E}">
        <p14:creationId xmlns:p14="http://schemas.microsoft.com/office/powerpoint/2010/main" val="1841215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E638F-772C-44FF-3094-322AA51BBA9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1F6AE7C-22E1-DDB6-1B60-993C84125C8A}"/>
              </a:ext>
            </a:extLst>
          </p:cNvPr>
          <p:cNvSpPr txBox="1">
            <a:spLocks/>
          </p:cNvSpPr>
          <p:nvPr/>
        </p:nvSpPr>
        <p:spPr>
          <a:xfrm>
            <a:off x="24829" y="152400"/>
            <a:ext cx="914400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Surface Transportation Block Grants Program </a:t>
            </a:r>
            <a:br>
              <a:rPr lang="en-US" sz="3000" dirty="0">
                <a:solidFill>
                  <a:schemeClr val="bg1"/>
                </a:solidFill>
                <a:latin typeface="Calibri" panose="020F0502020204030204" pitchFamily="34" charset="0"/>
                <a:cs typeface="Calibri" panose="020F0502020204030204" pitchFamily="34" charset="0"/>
              </a:rPr>
            </a:br>
            <a:r>
              <a:rPr lang="en-US" sz="3000" dirty="0">
                <a:solidFill>
                  <a:schemeClr val="bg1"/>
                </a:solidFill>
                <a:latin typeface="Calibri" panose="020F0502020204030204" pitchFamily="34" charset="0"/>
                <a:cs typeface="Calibri" panose="020F0502020204030204" pitchFamily="34" charset="0"/>
              </a:rPr>
              <a:t>(STBGP) Application Process for 2029 </a:t>
            </a:r>
          </a:p>
        </p:txBody>
      </p:sp>
      <p:sp>
        <p:nvSpPr>
          <p:cNvPr id="5" name="TextBox 4">
            <a:extLst>
              <a:ext uri="{FF2B5EF4-FFF2-40B4-BE49-F238E27FC236}">
                <a16:creationId xmlns:a16="http://schemas.microsoft.com/office/drawing/2014/main" id="{6E1399A5-3345-D1E2-5467-E9E8131EDE27}"/>
              </a:ext>
            </a:extLst>
          </p:cNvPr>
          <p:cNvSpPr txBox="1"/>
          <p:nvPr/>
        </p:nvSpPr>
        <p:spPr>
          <a:xfrm>
            <a:off x="182880" y="1600200"/>
            <a:ext cx="8888430" cy="5663089"/>
          </a:xfrm>
          <a:prstGeom prst="rect">
            <a:avLst/>
          </a:prstGeom>
          <a:noFill/>
        </p:spPr>
        <p:txBody>
          <a:bodyPr wrap="square" rtlCol="0">
            <a:spAutoFit/>
          </a:bodyPr>
          <a:lstStyle/>
          <a:p>
            <a:pPr marL="227013">
              <a:spcAft>
                <a:spcPts val="600"/>
              </a:spcAft>
            </a:pPr>
            <a:r>
              <a:rPr lang="en-US" sz="2400" b="1" dirty="0">
                <a:solidFill>
                  <a:srgbClr val="0070C0"/>
                </a:solidFill>
                <a:latin typeface="Calibri" panose="020F0502020204030204" pitchFamily="34" charset="0"/>
                <a:cs typeface="Calibri" panose="020F0502020204030204" pitchFamily="34" charset="0"/>
              </a:rPr>
              <a:t>Application process for MIC-area projects </a:t>
            </a:r>
            <a:r>
              <a:rPr lang="en-US" sz="2400" dirty="0">
                <a:solidFill>
                  <a:srgbClr val="0070C0"/>
                </a:solidFill>
                <a:latin typeface="Calibri" panose="020F0502020204030204" pitchFamily="34" charset="0"/>
                <a:cs typeface="Calibri" panose="020F0502020204030204" pitchFamily="34" charset="0"/>
              </a:rPr>
              <a:t>(continued):</a:t>
            </a:r>
          </a:p>
          <a:p>
            <a:pPr marL="400050" lvl="2" defTabSz="914400">
              <a:spcBef>
                <a:spcPts val="300"/>
              </a:spcBef>
              <a:spcAft>
                <a:spcPts val="600"/>
              </a:spcAft>
              <a:buClr>
                <a:schemeClr val="accent1"/>
              </a:buClr>
              <a:buSzPct val="100000"/>
            </a:pPr>
            <a:r>
              <a:rPr lang="en-US" sz="2200" b="1" dirty="0">
                <a:latin typeface="Calibri" panose="020F0502020204030204" pitchFamily="34" charset="0"/>
                <a:cs typeface="Calibri" panose="020F0502020204030204" pitchFamily="34" charset="0"/>
              </a:rPr>
              <a:t>January 2025: </a:t>
            </a:r>
            <a:r>
              <a:rPr lang="en-US" sz="2200" dirty="0">
                <a:latin typeface="Calibri" panose="020F0502020204030204" pitchFamily="34" charset="0"/>
                <a:cs typeface="Calibri" panose="020F0502020204030204" pitchFamily="34" charset="0"/>
              </a:rPr>
              <a:t>Applications Due: clarifications or additions</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to applications may be requested by MIC staff; summary of proposed project evaluation is prepared for TAC and MIC</a:t>
            </a:r>
          </a:p>
          <a:p>
            <a:pPr marL="400050" lvl="2" defTabSz="914400">
              <a:spcBef>
                <a:spcPts val="300"/>
              </a:spcBef>
              <a:spcAft>
                <a:spcPts val="900"/>
              </a:spcAft>
              <a:buClr>
                <a:schemeClr val="accent1"/>
              </a:buClr>
              <a:buSzPct val="100000"/>
            </a:pPr>
            <a:r>
              <a:rPr lang="en-US" sz="2200" b="1" dirty="0">
                <a:solidFill>
                  <a:srgbClr val="0070C0"/>
                </a:solidFill>
                <a:latin typeface="Calibri" panose="020F0502020204030204" pitchFamily="34" charset="0"/>
                <a:cs typeface="Calibri" panose="020F0502020204030204" pitchFamily="34" charset="0"/>
              </a:rPr>
              <a:t>February 2025</a:t>
            </a:r>
            <a:r>
              <a:rPr lang="en-US"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Proposed projects presented to the MIC Board for</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 review and approval to include in the Draft 2026-2029 Duluth Area TIP</a:t>
            </a:r>
          </a:p>
          <a:p>
            <a:pPr marL="400050" lvl="2" defTabSz="914400">
              <a:spcBef>
                <a:spcPts val="300"/>
              </a:spcBef>
              <a:spcAft>
                <a:spcPts val="900"/>
              </a:spcAft>
              <a:buClr>
                <a:schemeClr val="accent1"/>
              </a:buClr>
              <a:buSzPct val="100000"/>
            </a:pPr>
            <a:r>
              <a:rPr lang="en-US" sz="2200" b="1" dirty="0">
                <a:latin typeface="Calibri" panose="020F0502020204030204" pitchFamily="34" charset="0"/>
                <a:cs typeface="Calibri" panose="020F0502020204030204" pitchFamily="34" charset="0"/>
              </a:rPr>
              <a:t>March 2025: </a:t>
            </a:r>
            <a:r>
              <a:rPr lang="en-US" sz="2200" dirty="0">
                <a:latin typeface="Calibri" panose="020F0502020204030204" pitchFamily="34" charset="0"/>
                <a:cs typeface="Calibri" panose="020F0502020204030204" pitchFamily="34" charset="0"/>
              </a:rPr>
              <a:t>The MIC’s STBGP projects are forwarded to the NE MN ATP</a:t>
            </a:r>
          </a:p>
          <a:p>
            <a:pPr marL="400050" lvl="2" defTabSz="914400">
              <a:spcBef>
                <a:spcPts val="300"/>
              </a:spcBef>
              <a:spcAft>
                <a:spcPts val="900"/>
              </a:spcAft>
              <a:buClr>
                <a:schemeClr val="accent1"/>
              </a:buClr>
              <a:buSzPct val="100000"/>
            </a:pPr>
            <a:r>
              <a:rPr lang="en-US" sz="2200" b="1" dirty="0">
                <a:latin typeface="Calibri" panose="020F0502020204030204" pitchFamily="34" charset="0"/>
                <a:cs typeface="Calibri" panose="020F0502020204030204" pitchFamily="34" charset="0"/>
              </a:rPr>
              <a:t>July 2025: </a:t>
            </a:r>
            <a:r>
              <a:rPr lang="en-US" sz="2200" dirty="0">
                <a:latin typeface="Calibri" panose="020F0502020204030204" pitchFamily="34" charset="0"/>
                <a:cs typeface="Calibri" panose="020F0502020204030204" pitchFamily="34" charset="0"/>
              </a:rPr>
              <a:t>Draft Duluth TIP released for 30-day public comment period</a:t>
            </a:r>
          </a:p>
          <a:p>
            <a:pPr marL="400050" lvl="2" defTabSz="914400">
              <a:spcBef>
                <a:spcPts val="300"/>
              </a:spcBef>
              <a:spcAft>
                <a:spcPts val="900"/>
              </a:spcAft>
              <a:buClr>
                <a:schemeClr val="accent1"/>
              </a:buClr>
              <a:buSzPct val="100000"/>
            </a:pPr>
            <a:r>
              <a:rPr lang="en-US" sz="2200" b="1" dirty="0">
                <a:latin typeface="Calibri" panose="020F0502020204030204" pitchFamily="34" charset="0"/>
                <a:cs typeface="Calibri" panose="020F0502020204030204" pitchFamily="34" charset="0"/>
              </a:rPr>
              <a:t>August 2025</a:t>
            </a:r>
            <a:r>
              <a:rPr lang="en-US" sz="2200" dirty="0">
                <a:latin typeface="Calibri" panose="020F0502020204030204" pitchFamily="34" charset="0"/>
                <a:cs typeface="Calibri" panose="020F0502020204030204" pitchFamily="34" charset="0"/>
              </a:rPr>
              <a:t>: Final Duluth TIP presented to MIC Policy Board for Adoption</a:t>
            </a:r>
          </a:p>
          <a:p>
            <a:pPr marL="400050" lvl="2" defTabSz="914400">
              <a:spcBef>
                <a:spcPts val="300"/>
              </a:spcBef>
              <a:spcAft>
                <a:spcPts val="900"/>
              </a:spcAft>
              <a:buClr>
                <a:schemeClr val="accent1"/>
              </a:buClr>
              <a:buSzPct val="100000"/>
            </a:pPr>
            <a:r>
              <a:rPr lang="en-US" sz="2200" b="1" dirty="0">
                <a:latin typeface="Calibri" panose="020F0502020204030204" pitchFamily="34" charset="0"/>
                <a:cs typeface="Calibri" panose="020F0502020204030204" pitchFamily="34" charset="0"/>
              </a:rPr>
              <a:t>November 2025: </a:t>
            </a:r>
            <a:r>
              <a:rPr lang="en-US" sz="2200" dirty="0">
                <a:latin typeface="Calibri" panose="020F0502020204030204" pitchFamily="34" charset="0"/>
                <a:cs typeface="Calibri" panose="020F0502020204030204" pitchFamily="34" charset="0"/>
              </a:rPr>
              <a:t>Final approvals of Duluth TIP by MnDOT, FHWA, FTA</a:t>
            </a:r>
          </a:p>
          <a:p>
            <a:pPr marL="225425" lvl="2" defTabSz="914400">
              <a:spcBef>
                <a:spcPts val="300"/>
              </a:spcBef>
              <a:spcAft>
                <a:spcPts val="600"/>
              </a:spcAft>
              <a:buClr>
                <a:schemeClr val="accent1"/>
              </a:buClr>
              <a:buSzPct val="100000"/>
            </a:pPr>
            <a:endParaRPr lang="en-US" sz="2400" i="1" dirty="0">
              <a:latin typeface="Calibri" panose="020F0502020204030204" pitchFamily="34" charset="0"/>
              <a:cs typeface="Calibri" panose="020F0502020204030204" pitchFamily="34" charset="0"/>
            </a:endParaRPr>
          </a:p>
          <a:p>
            <a:pPr marL="461963" indent="-234950">
              <a:spcAft>
                <a:spcPts val="12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602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AD76D-442C-9D3F-AB21-513327DFBCE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E5FE975-90DE-83B5-01A8-F98EEF1FE533}"/>
              </a:ext>
            </a:extLst>
          </p:cNvPr>
          <p:cNvSpPr txBox="1">
            <a:spLocks/>
          </p:cNvSpPr>
          <p:nvPr/>
        </p:nvSpPr>
        <p:spPr>
          <a:xfrm>
            <a:off x="0" y="152400"/>
            <a:ext cx="914400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rPr>
              <a:t>Surface Transportation Block Grants Program</a:t>
            </a:r>
            <a:br>
              <a:rPr lang="en-US" sz="3000" dirty="0">
                <a:solidFill>
                  <a:schemeClr val="bg1"/>
                </a:solidFill>
              </a:rPr>
            </a:br>
            <a:r>
              <a:rPr lang="en-US" sz="3000" dirty="0">
                <a:solidFill>
                  <a:schemeClr val="bg1"/>
                </a:solidFill>
              </a:rPr>
              <a:t>(STBGP) Funds for 2029 </a:t>
            </a:r>
          </a:p>
        </p:txBody>
      </p:sp>
      <p:sp>
        <p:nvSpPr>
          <p:cNvPr id="5" name="TextBox 4">
            <a:extLst>
              <a:ext uri="{FF2B5EF4-FFF2-40B4-BE49-F238E27FC236}">
                <a16:creationId xmlns:a16="http://schemas.microsoft.com/office/drawing/2014/main" id="{1238F966-13EE-4D94-5AF9-71D17EEB684F}"/>
              </a:ext>
            </a:extLst>
          </p:cNvPr>
          <p:cNvSpPr txBox="1"/>
          <p:nvPr/>
        </p:nvSpPr>
        <p:spPr>
          <a:xfrm>
            <a:off x="457199" y="1676400"/>
            <a:ext cx="8163377" cy="1184940"/>
          </a:xfrm>
          <a:prstGeom prst="rect">
            <a:avLst/>
          </a:prstGeom>
          <a:noFill/>
        </p:spPr>
        <p:txBody>
          <a:bodyPr wrap="square" rtlCol="0">
            <a:spAutoFit/>
          </a:bodyPr>
          <a:lstStyle/>
          <a:p>
            <a:pPr marL="227013">
              <a:spcAft>
                <a:spcPts val="600"/>
              </a:spcAft>
            </a:pPr>
            <a:r>
              <a:rPr lang="en-US" sz="2200" b="1" dirty="0">
                <a:solidFill>
                  <a:srgbClr val="0070C0"/>
                </a:solidFill>
                <a:latin typeface="Calibri" panose="020F0502020204030204" pitchFamily="34" charset="0"/>
                <a:cs typeface="Calibri" panose="020F0502020204030204" pitchFamily="34" charset="0"/>
              </a:rPr>
              <a:t>One (of several) funding sources included in the TIP</a:t>
            </a:r>
          </a:p>
          <a:p>
            <a:pPr marL="461963" indent="-23495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Administered via the 8-county NE MN Area Transportation Program (ATP) in coordination with MnDOT District 1 and the MIC</a:t>
            </a:r>
          </a:p>
        </p:txBody>
      </p:sp>
      <p:grpSp>
        <p:nvGrpSpPr>
          <p:cNvPr id="6" name="Group 5">
            <a:extLst>
              <a:ext uri="{FF2B5EF4-FFF2-40B4-BE49-F238E27FC236}">
                <a16:creationId xmlns:a16="http://schemas.microsoft.com/office/drawing/2014/main" id="{56715DA4-BC46-134E-34E7-2B1BA2AA3802}"/>
              </a:ext>
            </a:extLst>
          </p:cNvPr>
          <p:cNvGrpSpPr/>
          <p:nvPr/>
        </p:nvGrpSpPr>
        <p:grpSpPr>
          <a:xfrm>
            <a:off x="438363" y="3048000"/>
            <a:ext cx="4176706" cy="3048000"/>
            <a:chOff x="762000" y="2926333"/>
            <a:chExt cx="4176706" cy="3048000"/>
          </a:xfrm>
        </p:grpSpPr>
        <p:pic>
          <p:nvPicPr>
            <p:cNvPr id="7" name="Picture 55" descr="hub">
              <a:extLst>
                <a:ext uri="{FF2B5EF4-FFF2-40B4-BE49-F238E27FC236}">
                  <a16:creationId xmlns:a16="http://schemas.microsoft.com/office/drawing/2014/main" id="{90C0B57B-00E9-2379-0084-FB7830E799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926333"/>
              <a:ext cx="417670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10;&#10;AI-generated content may be incorrect.">
              <a:extLst>
                <a:ext uri="{FF2B5EF4-FFF2-40B4-BE49-F238E27FC236}">
                  <a16:creationId xmlns:a16="http://schemas.microsoft.com/office/drawing/2014/main" id="{36BB86DB-53DA-FF50-80CB-73849CBF4F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6861" y="4814245"/>
              <a:ext cx="403128" cy="403128"/>
            </a:xfrm>
            <a:prstGeom prst="rect">
              <a:avLst/>
            </a:prstGeom>
            <a:ln w="6350">
              <a:solidFill>
                <a:schemeClr val="tx1"/>
              </a:solidFill>
            </a:ln>
          </p:spPr>
        </p:pic>
      </p:grpSp>
      <p:sp>
        <p:nvSpPr>
          <p:cNvPr id="9" name="TextBox 8">
            <a:extLst>
              <a:ext uri="{FF2B5EF4-FFF2-40B4-BE49-F238E27FC236}">
                <a16:creationId xmlns:a16="http://schemas.microsoft.com/office/drawing/2014/main" id="{0A3BDEF7-838F-78DF-CC7A-29AF940711A3}"/>
              </a:ext>
            </a:extLst>
          </p:cNvPr>
          <p:cNvSpPr txBox="1"/>
          <p:nvPr/>
        </p:nvSpPr>
        <p:spPr>
          <a:xfrm>
            <a:off x="4572000" y="3320806"/>
            <a:ext cx="4176706" cy="1107996"/>
          </a:xfrm>
          <a:prstGeom prst="rect">
            <a:avLst/>
          </a:prstGeom>
          <a:noFill/>
        </p:spPr>
        <p:txBody>
          <a:bodyPr wrap="square" rtlCol="0">
            <a:spAutoFit/>
          </a:bodyPr>
          <a:lstStyle/>
          <a:p>
            <a:pPr marL="461963" indent="-23495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$7,800,000 </a:t>
            </a:r>
            <a:r>
              <a:rPr lang="en-US" sz="2200" dirty="0">
                <a:highlight>
                  <a:srgbClr val="FFFF00"/>
                </a:highlight>
                <a:latin typeface="Calibri" panose="020F0502020204030204" pitchFamily="34" charset="0"/>
                <a:cs typeface="Calibri" panose="020F0502020204030204" pitchFamily="34" charset="0"/>
              </a:rPr>
              <a:t>STBGP funds </a:t>
            </a:r>
            <a:r>
              <a:rPr lang="en-US" sz="2200" dirty="0">
                <a:latin typeface="Calibri" panose="020F0502020204030204" pitchFamily="34" charset="0"/>
                <a:cs typeface="Calibri" panose="020F0502020204030204" pitchFamily="34" charset="0"/>
              </a:rPr>
              <a:t>allocated for 2029 projects</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in the NE MN ATP area</a:t>
            </a:r>
          </a:p>
        </p:txBody>
      </p:sp>
      <p:sp>
        <p:nvSpPr>
          <p:cNvPr id="10" name="TextBox 9">
            <a:extLst>
              <a:ext uri="{FF2B5EF4-FFF2-40B4-BE49-F238E27FC236}">
                <a16:creationId xmlns:a16="http://schemas.microsoft.com/office/drawing/2014/main" id="{17F03902-B2BB-F550-18BE-5A8D69C77A08}"/>
              </a:ext>
            </a:extLst>
          </p:cNvPr>
          <p:cNvSpPr txBox="1"/>
          <p:nvPr/>
        </p:nvSpPr>
        <p:spPr>
          <a:xfrm>
            <a:off x="4796283" y="4636809"/>
            <a:ext cx="3824294" cy="1200329"/>
          </a:xfrm>
          <a:prstGeom prst="rect">
            <a:avLst/>
          </a:prstGeom>
          <a:noFill/>
        </p:spPr>
        <p:txBody>
          <a:bodyPr wrap="square" rtlCol="0">
            <a:spAutoFit/>
          </a:bodyPr>
          <a:lstStyle/>
          <a:p>
            <a:pPr marL="461963" indent="-234950">
              <a:spcAft>
                <a:spcPts val="600"/>
              </a:spcAft>
              <a:buFont typeface="Arial" panose="020B0604020202020204" pitchFamily="34" charset="0"/>
              <a:buChar char="•"/>
            </a:pPr>
            <a:r>
              <a:rPr lang="en-US" sz="2400" dirty="0">
                <a:solidFill>
                  <a:srgbClr val="0070C0"/>
                </a:solidFill>
                <a:latin typeface="Calibri" panose="020F0502020204030204" pitchFamily="34" charset="0"/>
                <a:cs typeface="Calibri" panose="020F0502020204030204" pitchFamily="34" charset="0"/>
              </a:rPr>
              <a:t>23% ($1,794,000) allocated for 2029 projects in the MIC Area </a:t>
            </a:r>
          </a:p>
        </p:txBody>
      </p:sp>
    </p:spTree>
    <p:extLst>
      <p:ext uri="{BB962C8B-B14F-4D97-AF65-F5344CB8AC3E}">
        <p14:creationId xmlns:p14="http://schemas.microsoft.com/office/powerpoint/2010/main" val="56212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1AD22-602E-A45E-33D1-D923B326724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1DCD0EB-E683-D6C6-FFD0-255A745CEE31}"/>
              </a:ext>
            </a:extLst>
          </p:cNvPr>
          <p:cNvSpPr txBox="1">
            <a:spLocks/>
          </p:cNvSpPr>
          <p:nvPr/>
        </p:nvSpPr>
        <p:spPr>
          <a:xfrm>
            <a:off x="24829" y="152400"/>
            <a:ext cx="914400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Surface Transportation Block Grants Program </a:t>
            </a:r>
            <a:br>
              <a:rPr lang="en-US" sz="3000" dirty="0">
                <a:solidFill>
                  <a:schemeClr val="bg1"/>
                </a:solidFill>
                <a:latin typeface="Calibri" panose="020F0502020204030204" pitchFamily="34" charset="0"/>
                <a:cs typeface="Calibri" panose="020F0502020204030204" pitchFamily="34" charset="0"/>
              </a:rPr>
            </a:br>
            <a:r>
              <a:rPr lang="en-US" sz="3000" dirty="0">
                <a:solidFill>
                  <a:schemeClr val="bg1"/>
                </a:solidFill>
                <a:latin typeface="Calibri" panose="020F0502020204030204" pitchFamily="34" charset="0"/>
                <a:cs typeface="Calibri" panose="020F0502020204030204" pitchFamily="34" charset="0"/>
              </a:rPr>
              <a:t>(STBGP) Application Process for 2029 </a:t>
            </a:r>
          </a:p>
        </p:txBody>
      </p:sp>
      <p:sp>
        <p:nvSpPr>
          <p:cNvPr id="5" name="TextBox 4">
            <a:extLst>
              <a:ext uri="{FF2B5EF4-FFF2-40B4-BE49-F238E27FC236}">
                <a16:creationId xmlns:a16="http://schemas.microsoft.com/office/drawing/2014/main" id="{33F436AD-1554-6F27-0D9B-A4652CA852D8}"/>
              </a:ext>
            </a:extLst>
          </p:cNvPr>
          <p:cNvSpPr txBox="1"/>
          <p:nvPr/>
        </p:nvSpPr>
        <p:spPr>
          <a:xfrm>
            <a:off x="182880" y="1600200"/>
            <a:ext cx="8610600" cy="4847481"/>
          </a:xfrm>
          <a:prstGeom prst="rect">
            <a:avLst/>
          </a:prstGeom>
          <a:noFill/>
        </p:spPr>
        <p:txBody>
          <a:bodyPr wrap="square" rtlCol="0">
            <a:spAutoFit/>
          </a:bodyPr>
          <a:lstStyle/>
          <a:p>
            <a:pPr marL="461963" indent="-234950">
              <a:spcAft>
                <a:spcPts val="1200"/>
              </a:spcAft>
              <a:buFont typeface="Arial" panose="020B0604020202020204" pitchFamily="34" charset="0"/>
              <a:buChar char="•"/>
            </a:pPr>
            <a:r>
              <a:rPr lang="en-US" sz="2400" dirty="0">
                <a:solidFill>
                  <a:srgbClr val="0070C0"/>
                </a:solidFill>
                <a:latin typeface="Calibri" panose="020F0502020204030204" pitchFamily="34" charset="0"/>
                <a:cs typeface="Calibri" panose="020F0502020204030204" pitchFamily="34" charset="0"/>
              </a:rPr>
              <a:t>MIC staff conducts the application process </a:t>
            </a:r>
            <a:r>
              <a:rPr lang="en-US" sz="2400" dirty="0">
                <a:latin typeface="Calibri" panose="020F0502020204030204" pitchFamily="34" charset="0"/>
                <a:cs typeface="Calibri" panose="020F0502020204030204" pitchFamily="34" charset="0"/>
              </a:rPr>
              <a:t>for MIC-area projects proposed to receive STBPG funds for the upcoming year.</a:t>
            </a:r>
          </a:p>
          <a:p>
            <a:pPr marL="461963" indent="-234950">
              <a:spcAft>
                <a:spcPts val="600"/>
              </a:spcAft>
              <a:buFont typeface="Arial" panose="020B0604020202020204" pitchFamily="34" charset="0"/>
              <a:buChar char="•"/>
            </a:pPr>
            <a:r>
              <a:rPr lang="en-US" sz="2400" dirty="0">
                <a:solidFill>
                  <a:srgbClr val="0070C0"/>
                </a:solidFill>
                <a:latin typeface="Calibri" panose="020F0502020204030204" pitchFamily="34" charset="0"/>
                <a:cs typeface="Calibri" panose="020F0502020204030204" pitchFamily="34" charset="0"/>
              </a:rPr>
              <a:t>Revised 2029 application </a:t>
            </a:r>
            <a:r>
              <a:rPr lang="en-US" sz="2400" dirty="0">
                <a:latin typeface="Calibri" panose="020F0502020204030204" pitchFamily="34" charset="0"/>
                <a:cs typeface="Calibri" panose="020F0502020204030204" pitchFamily="34" charset="0"/>
              </a:rPr>
              <a:t>required more detail regarding: </a:t>
            </a:r>
          </a:p>
          <a:p>
            <a:pPr marL="919163" lvl="1" indent="-2349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Is the proposed project </a:t>
            </a:r>
            <a:r>
              <a:rPr lang="en-US" sz="2400" b="1" dirty="0">
                <a:latin typeface="Calibri" panose="020F0502020204030204" pitchFamily="34" charset="0"/>
                <a:cs typeface="Calibri" panose="020F0502020204030204" pitchFamily="34" charset="0"/>
              </a:rPr>
              <a:t>included in the MTP</a:t>
            </a:r>
            <a:r>
              <a:rPr lang="en-US" sz="2400" dirty="0">
                <a:latin typeface="Calibri" panose="020F0502020204030204" pitchFamily="34" charset="0"/>
                <a:cs typeface="Calibri" panose="020F0502020204030204" pitchFamily="34" charset="0"/>
              </a:rPr>
              <a:t>?</a:t>
            </a:r>
          </a:p>
          <a:p>
            <a:pPr marL="919163" lvl="1" indent="-2349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What </a:t>
            </a:r>
            <a:r>
              <a:rPr lang="en-US" sz="2400" b="1" dirty="0">
                <a:latin typeface="Calibri" panose="020F0502020204030204" pitchFamily="34" charset="0"/>
                <a:cs typeface="Calibri" panose="020F0502020204030204" pitchFamily="34" charset="0"/>
              </a:rPr>
              <a:t>Goals and Objectives</a:t>
            </a:r>
            <a:r>
              <a:rPr lang="en-US" sz="2400" dirty="0">
                <a:latin typeface="Calibri" panose="020F0502020204030204" pitchFamily="34" charset="0"/>
                <a:cs typeface="Calibri" panose="020F0502020204030204" pitchFamily="34" charset="0"/>
              </a:rPr>
              <a:t> from the 2050 MTP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will the proposed project help to accomplish?</a:t>
            </a:r>
          </a:p>
          <a:p>
            <a:pPr marL="919163" lvl="1" indent="-23495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What federal and state </a:t>
            </a:r>
            <a:r>
              <a:rPr lang="en-US" sz="2400" b="1" dirty="0">
                <a:latin typeface="Calibri" panose="020F0502020204030204" pitchFamily="34" charset="0"/>
                <a:cs typeface="Calibri" panose="020F0502020204030204" pitchFamily="34" charset="0"/>
              </a:rPr>
              <a:t>Performance Measures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will the proposed project help to accomplish?</a:t>
            </a:r>
          </a:p>
          <a:p>
            <a:pPr marL="919163" lvl="1" indent="-23495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Provide </a:t>
            </a:r>
            <a:r>
              <a:rPr lang="en-US" sz="2400" b="1" dirty="0">
                <a:latin typeface="Calibri" panose="020F0502020204030204" pitchFamily="34" charset="0"/>
                <a:cs typeface="Calibri" panose="020F0502020204030204" pitchFamily="34" charset="0"/>
              </a:rPr>
              <a:t>Visualizations</a:t>
            </a:r>
            <a:r>
              <a:rPr lang="en-US" sz="2400" dirty="0">
                <a:latin typeface="Calibri" panose="020F0502020204030204" pitchFamily="34" charset="0"/>
                <a:cs typeface="Calibri" panose="020F0502020204030204" pitchFamily="34" charset="0"/>
              </a:rPr>
              <a:t> (maps, images, renderings, etc.)</a:t>
            </a:r>
          </a:p>
          <a:p>
            <a:pPr marL="461963" indent="-234950">
              <a:spcAft>
                <a:spcPts val="1200"/>
              </a:spcAft>
              <a:buFont typeface="Arial" panose="020B0604020202020204" pitchFamily="34" charset="0"/>
              <a:buChar char="•"/>
            </a:pPr>
            <a:r>
              <a:rPr lang="en-US" sz="2400" dirty="0">
                <a:solidFill>
                  <a:srgbClr val="0070C0"/>
                </a:solidFill>
                <a:latin typeface="Calibri" panose="020F0502020204030204" pitchFamily="34" charset="0"/>
                <a:cs typeface="Calibri" panose="020F0502020204030204" pitchFamily="34" charset="0"/>
              </a:rPr>
              <a:t>MIC Policy Board reviews and approves the proposed projects </a:t>
            </a:r>
            <a:r>
              <a:rPr lang="en-US" sz="2400" dirty="0">
                <a:latin typeface="Calibri" panose="020F0502020204030204" pitchFamily="34" charset="0"/>
                <a:cs typeface="Calibri" panose="020F0502020204030204" pitchFamily="34" charset="0"/>
              </a:rPr>
              <a:t>for inclusion in the Draft 2026-2029 Duluth Area TIP</a:t>
            </a:r>
          </a:p>
        </p:txBody>
      </p:sp>
    </p:spTree>
    <p:extLst>
      <p:ext uri="{BB962C8B-B14F-4D97-AF65-F5344CB8AC3E}">
        <p14:creationId xmlns:p14="http://schemas.microsoft.com/office/powerpoint/2010/main" val="317663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7A905-68C9-966D-F6E4-E9076B8FCF1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620E93F-D704-E5F9-E8C5-2C0395D35E79}"/>
              </a:ext>
            </a:extLst>
          </p:cNvPr>
          <p:cNvSpPr txBox="1">
            <a:spLocks/>
          </p:cNvSpPr>
          <p:nvPr/>
        </p:nvSpPr>
        <p:spPr>
          <a:xfrm>
            <a:off x="-11130" y="152400"/>
            <a:ext cx="914400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2029 MIC Area STBGP Project Applications </a:t>
            </a:r>
          </a:p>
        </p:txBody>
      </p:sp>
      <p:sp>
        <p:nvSpPr>
          <p:cNvPr id="5" name="Rectangle 1">
            <a:extLst>
              <a:ext uri="{FF2B5EF4-FFF2-40B4-BE49-F238E27FC236}">
                <a16:creationId xmlns:a16="http://schemas.microsoft.com/office/drawing/2014/main" id="{51F9A7DC-7039-C1BC-99F3-E58C6CD35EFC}"/>
              </a:ext>
            </a:extLst>
          </p:cNvPr>
          <p:cNvSpPr>
            <a:spLocks noChangeArrowheads="1"/>
          </p:cNvSpPr>
          <p:nvPr/>
        </p:nvSpPr>
        <p:spPr bwMode="auto">
          <a:xfrm>
            <a:off x="182880" y="1858684"/>
            <a:ext cx="838200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1pPr>
            <a:lvl2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2pPr>
            <a:lvl3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3pPr>
            <a:lvl4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4pPr>
            <a:lvl5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5pPr>
            <a:lvl6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6pPr>
            <a:lvl7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7pPr>
            <a:lvl8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8pPr>
            <a:lvl9pPr eaLnBrk="0" fontAlgn="base" hangingPunct="0">
              <a:spcBef>
                <a:spcPct val="0"/>
              </a:spcBef>
              <a:spcAft>
                <a:spcPct val="0"/>
              </a:spcAft>
              <a:tabLst>
                <a:tab pos="258763" algn="l"/>
                <a:tab pos="31432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r>
              <a:rPr lang="en-US" altLang="en-US" sz="2400" i="1" dirty="0">
                <a:latin typeface="Calibri" panose="020F0502020204030204" pitchFamily="34" charset="0"/>
                <a:cs typeface="Calibri" panose="020F0502020204030204" pitchFamily="34" charset="0"/>
              </a:rPr>
              <a:t>Projects proposed </a:t>
            </a:r>
            <a:r>
              <a:rPr kumimoji="0" lang="en-US" altLang="en-US" sz="240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 receive STBGP funding in the </a:t>
            </a:r>
            <a:br>
              <a:rPr kumimoji="0" lang="en-US" altLang="en-US" sz="240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240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2026-2029 Duluth Area TIP</a:t>
            </a: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kumimoji="0" lang="en-US" altLang="en-US" sz="240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lang="en-US" altLang="en-US" sz="2400" b="1" dirty="0">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lang="en-US" altLang="en-US" sz="2400" b="1" dirty="0">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lang="en-US" altLang="en-US" sz="2400" b="1" dirty="0">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lang="en-US" altLang="en-US" sz="2400" b="1" dirty="0">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lang="en-US" altLang="en-US" sz="2400" b="1" dirty="0">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8763" algn="l"/>
                <a:tab pos="314325" algn="ctr"/>
              </a:tabLst>
            </a:pPr>
            <a:endPar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49E67245-875B-13AD-556C-678446483DD8}"/>
              </a:ext>
            </a:extLst>
          </p:cNvPr>
          <p:cNvGraphicFramePr>
            <a:graphicFrameLocks noGrp="1"/>
          </p:cNvGraphicFramePr>
          <p:nvPr>
            <p:extLst>
              <p:ext uri="{D42A27DB-BD31-4B8C-83A1-F6EECF244321}">
                <p14:modId xmlns:p14="http://schemas.microsoft.com/office/powerpoint/2010/main" val="4230053804"/>
              </p:ext>
            </p:extLst>
          </p:nvPr>
        </p:nvGraphicFramePr>
        <p:xfrm>
          <a:off x="381000" y="2895600"/>
          <a:ext cx="8382000" cy="2841793"/>
        </p:xfrm>
        <a:graphic>
          <a:graphicData uri="http://schemas.openxmlformats.org/drawingml/2006/table">
            <a:tbl>
              <a:tblPr firstRow="1" firstCol="1" bandRow="1"/>
              <a:tblGrid>
                <a:gridCol w="1298223">
                  <a:extLst>
                    <a:ext uri="{9D8B030D-6E8A-4147-A177-3AD203B41FA5}">
                      <a16:colId xmlns:a16="http://schemas.microsoft.com/office/drawing/2014/main" val="2807005318"/>
                    </a:ext>
                  </a:extLst>
                </a:gridCol>
                <a:gridCol w="1711678">
                  <a:extLst>
                    <a:ext uri="{9D8B030D-6E8A-4147-A177-3AD203B41FA5}">
                      <a16:colId xmlns:a16="http://schemas.microsoft.com/office/drawing/2014/main" val="3893251578"/>
                    </a:ext>
                  </a:extLst>
                </a:gridCol>
                <a:gridCol w="838200">
                  <a:extLst>
                    <a:ext uri="{9D8B030D-6E8A-4147-A177-3AD203B41FA5}">
                      <a16:colId xmlns:a16="http://schemas.microsoft.com/office/drawing/2014/main" val="2493106402"/>
                    </a:ext>
                  </a:extLst>
                </a:gridCol>
                <a:gridCol w="1143000">
                  <a:extLst>
                    <a:ext uri="{9D8B030D-6E8A-4147-A177-3AD203B41FA5}">
                      <a16:colId xmlns:a16="http://schemas.microsoft.com/office/drawing/2014/main" val="3538319173"/>
                    </a:ext>
                  </a:extLst>
                </a:gridCol>
                <a:gridCol w="1181099">
                  <a:extLst>
                    <a:ext uri="{9D8B030D-6E8A-4147-A177-3AD203B41FA5}">
                      <a16:colId xmlns:a16="http://schemas.microsoft.com/office/drawing/2014/main" val="3133188581"/>
                    </a:ext>
                  </a:extLst>
                </a:gridCol>
                <a:gridCol w="1104901">
                  <a:extLst>
                    <a:ext uri="{9D8B030D-6E8A-4147-A177-3AD203B41FA5}">
                      <a16:colId xmlns:a16="http://schemas.microsoft.com/office/drawing/2014/main" val="3011492969"/>
                    </a:ext>
                  </a:extLst>
                </a:gridCol>
                <a:gridCol w="1104899">
                  <a:extLst>
                    <a:ext uri="{9D8B030D-6E8A-4147-A177-3AD203B41FA5}">
                      <a16:colId xmlns:a16="http://schemas.microsoft.com/office/drawing/2014/main" val="3524407344"/>
                    </a:ext>
                  </a:extLst>
                </a:gridCol>
              </a:tblGrid>
              <a:tr h="878914">
                <a:tc>
                  <a:txBody>
                    <a:bodyPr/>
                    <a:lstStyle/>
                    <a:p>
                      <a:pPr marL="0" marR="0" algn="ctr">
                        <a:lnSpc>
                          <a:spcPct val="107000"/>
                        </a:lnSpc>
                        <a:spcBef>
                          <a:spcPts val="0"/>
                        </a:spcBef>
                        <a:spcAft>
                          <a:spcPts val="1000"/>
                        </a:spcAft>
                      </a:pPr>
                      <a:r>
                        <a:rPr lang="en-US" sz="1600" b="1" kern="0" dirty="0">
                          <a:effectLst/>
                          <a:latin typeface="Calibri" panose="020F0502020204030204" pitchFamily="34" charset="0"/>
                          <a:ea typeface="Times New Roman" panose="02020603050405020304" pitchFamily="18" charset="0"/>
                          <a:cs typeface="Calibri" panose="020F0502020204030204" pitchFamily="34" charset="0"/>
                        </a:rPr>
                        <a:t>Jurisdiction</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100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Name</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100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Length </a:t>
                      </a:r>
                      <a:b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(miles)</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8890" marR="889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100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Federal (STBGP) $</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1000"/>
                        </a:spcAft>
                      </a:pPr>
                      <a:r>
                        <a:rPr lang="en-US"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State $</a:t>
                      </a:r>
                      <a:endParaRPr lang="en-US" sz="1600" b="1" kern="0"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100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Local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100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3780402"/>
                  </a:ext>
                </a:extLst>
              </a:tr>
              <a:tr h="721286">
                <a:tc>
                  <a:txBody>
                    <a:bodyPr/>
                    <a:lstStyle/>
                    <a:p>
                      <a:pPr marL="0" marR="0" algn="ctr">
                        <a:lnSpc>
                          <a:spcPct val="10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St Louis County</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Howard </a:t>
                      </a:r>
                      <a:r>
                        <a:rPr lang="en-US" sz="14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Gnesen</a:t>
                      </a:r>
                      <a:r>
                        <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Road Rehabilitation</a:t>
                      </a:r>
                      <a:endParaRPr lang="en-US"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8</a:t>
                      </a:r>
                    </a:p>
                  </a:txBody>
                  <a:tcPr marL="8890" marR="889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$897,000 </a:t>
                      </a:r>
                    </a:p>
                  </a:txBody>
                  <a:tcPr marL="4572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eaLnBrk="1" latinLnBrk="0" hangingPunct="1">
                        <a:lnSpc>
                          <a:spcPct val="107000"/>
                        </a:lnSpc>
                        <a:spcBef>
                          <a:spcPts val="0"/>
                        </a:spcBef>
                        <a:spcAft>
                          <a:spcPts val="0"/>
                        </a:spcAft>
                        <a:tabLst>
                          <a:tab pos="259080" algn="l"/>
                          <a:tab pos="314325" algn="ctr"/>
                        </a:tabLst>
                      </a:pPr>
                      <a:r>
                        <a:rPr kumimoji="0"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$2,303,000</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eaLnBrk="1" latinLnBrk="0" hangingPunct="1">
                        <a:lnSpc>
                          <a:spcPct val="107000"/>
                        </a:lnSpc>
                        <a:spcBef>
                          <a:spcPts val="0"/>
                        </a:spcBef>
                        <a:spcAft>
                          <a:spcPts val="0"/>
                        </a:spcAft>
                      </a:pPr>
                      <a:endParaRPr kumimoji="0"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eaLnBrk="1" latinLnBrk="0" hangingPunct="1">
                        <a:lnSpc>
                          <a:spcPct val="107000"/>
                        </a:lnSpc>
                        <a:spcBef>
                          <a:spcPts val="0"/>
                        </a:spcBef>
                        <a:spcAft>
                          <a:spcPts val="0"/>
                        </a:spcAft>
                      </a:pPr>
                      <a:r>
                        <a:rPr kumimoji="0"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$3,200,000</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598375"/>
                  </a:ext>
                </a:extLst>
              </a:tr>
              <a:tr h="762000">
                <a:tc>
                  <a:txBody>
                    <a:bodyPr/>
                    <a:lstStyle/>
                    <a:p>
                      <a:pPr marL="0" marR="0" algn="ctr">
                        <a:lnSpc>
                          <a:spcPct val="107000"/>
                        </a:lnSpc>
                        <a:spcBef>
                          <a:spcPts val="0"/>
                        </a:spcBef>
                        <a:spcAft>
                          <a:spcPts val="100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Duluth</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a:t>
                      </a:r>
                      <a:r>
                        <a:rPr lang="en-US" sz="1400" b="1"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a:t>
                      </a:r>
                      <a:r>
                        <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Street Reconstruction</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0.93</a:t>
                      </a:r>
                    </a:p>
                  </a:txBody>
                  <a:tcPr marL="8890" marR="889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$897,000</a:t>
                      </a:r>
                    </a:p>
                  </a:txBody>
                  <a:tcPr marL="4572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eaLnBrk="1" latinLnBrk="0" hangingPunct="1">
                        <a:lnSpc>
                          <a:spcPct val="107000"/>
                        </a:lnSpc>
                        <a:spcBef>
                          <a:spcPts val="0"/>
                        </a:spcBef>
                        <a:spcAft>
                          <a:spcPts val="0"/>
                        </a:spcAft>
                      </a:pPr>
                      <a:endParaRPr kumimoji="0"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eaLnBrk="1" latinLnBrk="0" hangingPunct="1">
                        <a:lnSpc>
                          <a:spcPct val="107000"/>
                        </a:lnSpc>
                        <a:spcBef>
                          <a:spcPts val="0"/>
                        </a:spcBef>
                        <a:spcAft>
                          <a:spcPts val="0"/>
                        </a:spcAft>
                      </a:pPr>
                      <a:r>
                        <a:rPr kumimoji="0"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$2,823,000</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eaLnBrk="1" latinLnBrk="0" hangingPunct="1">
                        <a:lnSpc>
                          <a:spcPct val="107000"/>
                        </a:lnSpc>
                        <a:spcBef>
                          <a:spcPts val="0"/>
                        </a:spcBef>
                        <a:spcAft>
                          <a:spcPts val="0"/>
                        </a:spcAft>
                      </a:pPr>
                      <a:r>
                        <a:rPr kumimoji="0"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$3,720,000</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627518"/>
                  </a:ext>
                </a:extLst>
              </a:tr>
              <a:tr h="479593">
                <a:tc gridSpan="2">
                  <a:txBody>
                    <a:bodyPr/>
                    <a:lstStyle/>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TOTAL</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8.93</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8890" marR="889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$1,794,000</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$2,303,000</a:t>
                      </a: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$2,823,000</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$6,920,000</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96257123"/>
                  </a:ext>
                </a:extLst>
              </a:tr>
            </a:tbl>
          </a:graphicData>
        </a:graphic>
      </p:graphicFrame>
    </p:spTree>
    <p:extLst>
      <p:ext uri="{BB962C8B-B14F-4D97-AF65-F5344CB8AC3E}">
        <p14:creationId xmlns:p14="http://schemas.microsoft.com/office/powerpoint/2010/main" val="255383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51262-C678-F3D8-0CA5-D1AAA4B01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31C12-A221-9601-46C5-407E23977014}"/>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(1):</a:t>
            </a:r>
            <a:br>
              <a:rPr lang="en-US" sz="40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Howard </a:t>
            </a:r>
            <a:r>
              <a:rPr lang="en-US" sz="3600" dirty="0" err="1">
                <a:solidFill>
                  <a:schemeClr val="bg1"/>
                </a:solidFill>
                <a:latin typeface="Calibri" panose="020F0502020204030204" pitchFamily="34" charset="0"/>
                <a:cs typeface="Calibri" panose="020F0502020204030204" pitchFamily="34" charset="0"/>
              </a:rPr>
              <a:t>Gnesen</a:t>
            </a:r>
            <a:r>
              <a:rPr lang="en-US" sz="3600" dirty="0">
                <a:solidFill>
                  <a:schemeClr val="bg1"/>
                </a:solidFill>
                <a:latin typeface="Calibri" panose="020F0502020204030204" pitchFamily="34" charset="0"/>
                <a:cs typeface="Calibri" panose="020F0502020204030204" pitchFamily="34" charset="0"/>
              </a:rPr>
              <a:t> Road Rehabilitation</a:t>
            </a:r>
          </a:p>
        </p:txBody>
      </p:sp>
      <p:sp>
        <p:nvSpPr>
          <p:cNvPr id="3" name="TextBox 2">
            <a:extLst>
              <a:ext uri="{FF2B5EF4-FFF2-40B4-BE49-F238E27FC236}">
                <a16:creationId xmlns:a16="http://schemas.microsoft.com/office/drawing/2014/main" id="{A8A3DECE-DB72-A5D7-7697-E639100DFEAC}"/>
              </a:ext>
            </a:extLst>
          </p:cNvPr>
          <p:cNvSpPr txBox="1"/>
          <p:nvPr/>
        </p:nvSpPr>
        <p:spPr>
          <a:xfrm>
            <a:off x="274320" y="1600200"/>
            <a:ext cx="8763000" cy="4893647"/>
          </a:xfrm>
          <a:prstGeom prst="rect">
            <a:avLst/>
          </a:prstGeom>
          <a:noFill/>
        </p:spPr>
        <p:txBody>
          <a:bodyPr wrap="square" rtlCol="0">
            <a:spAutoFit/>
          </a:bodyPr>
          <a:lstStyle/>
          <a:p>
            <a:r>
              <a:rPr lang="en-US" sz="2200" kern="100" dirty="0">
                <a:solidFill>
                  <a:srgbClr val="0070C0"/>
                </a:solidFill>
                <a:latin typeface="Calibri" panose="020F0502020204030204" pitchFamily="34" charset="0"/>
                <a:cs typeface="Calibri" panose="020F0502020204030204" pitchFamily="34" charset="0"/>
              </a:rPr>
              <a:t>Lead Agency or Jurisdiction:  </a:t>
            </a:r>
            <a:r>
              <a:rPr lang="en-US" sz="2200" b="1" kern="100" dirty="0">
                <a:latin typeface="Calibri" panose="020F0502020204030204" pitchFamily="34" charset="0"/>
                <a:cs typeface="Calibri" panose="020F0502020204030204" pitchFamily="34" charset="0"/>
              </a:rPr>
              <a:t>St Louis County</a:t>
            </a:r>
          </a:p>
          <a:p>
            <a:pPr marL="2168525" indent="-2168525">
              <a:spcBef>
                <a:spcPts val="1800"/>
              </a:spcBef>
              <a:spcAft>
                <a:spcPts val="300"/>
              </a:spcAft>
            </a:pPr>
            <a:r>
              <a:rPr lang="en-US" sz="2200" kern="100" dirty="0">
                <a:solidFill>
                  <a:srgbClr val="0070C0"/>
                </a:solidFill>
                <a:latin typeface="Calibri" panose="020F0502020204030204" pitchFamily="34" charset="0"/>
                <a:cs typeface="Calibri" panose="020F0502020204030204" pitchFamily="34" charset="0"/>
              </a:rPr>
              <a:t>Location: </a:t>
            </a:r>
            <a:r>
              <a:rPr lang="en-US" sz="2200" b="1" kern="100" dirty="0">
                <a:effectLst/>
                <a:latin typeface="Calibri" panose="020F0502020204030204" pitchFamily="34" charset="0"/>
                <a:ea typeface="Aptos" panose="020B0004020202020204" pitchFamily="34" charset="0"/>
                <a:cs typeface="Calibri" panose="020F0502020204030204" pitchFamily="34" charset="0"/>
              </a:rPr>
              <a:t>Howard </a:t>
            </a:r>
            <a:r>
              <a:rPr lang="en-US" sz="2200" b="1" kern="100" dirty="0" err="1">
                <a:effectLst/>
                <a:latin typeface="Calibri" panose="020F0502020204030204" pitchFamily="34" charset="0"/>
                <a:ea typeface="Aptos" panose="020B0004020202020204" pitchFamily="34" charset="0"/>
                <a:cs typeface="Calibri" panose="020F0502020204030204" pitchFamily="34" charset="0"/>
              </a:rPr>
              <a:t>Gnesen</a:t>
            </a:r>
            <a:r>
              <a:rPr lang="en-US" sz="2200" b="1" kern="100" dirty="0">
                <a:effectLst/>
                <a:latin typeface="Calibri" panose="020F0502020204030204" pitchFamily="34" charset="0"/>
                <a:ea typeface="Aptos" panose="020B0004020202020204" pitchFamily="34" charset="0"/>
                <a:cs typeface="Calibri" panose="020F0502020204030204" pitchFamily="34" charset="0"/>
              </a:rPr>
              <a:t> Road </a:t>
            </a:r>
            <a:r>
              <a:rPr lang="en-US" sz="2200" kern="100" dirty="0">
                <a:effectLst/>
                <a:latin typeface="Calibri" panose="020F0502020204030204" pitchFamily="34" charset="0"/>
                <a:ea typeface="Aptos" panose="020B0004020202020204" pitchFamily="34" charset="0"/>
                <a:cs typeface="Calibri" panose="020F0502020204030204" pitchFamily="34" charset="0"/>
              </a:rPr>
              <a:t>from</a:t>
            </a:r>
            <a:r>
              <a:rPr lang="en-US" sz="2200" b="1" kern="100" dirty="0">
                <a:effectLst/>
                <a:latin typeface="Calibri" panose="020F0502020204030204" pitchFamily="34" charset="0"/>
                <a:ea typeface="Aptos" panose="020B0004020202020204" pitchFamily="34" charset="0"/>
                <a:cs typeface="Calibri" panose="020F0502020204030204" pitchFamily="34" charset="0"/>
              </a:rPr>
              <a:t> Martin Rd </a:t>
            </a:r>
            <a:r>
              <a:rPr lang="en-US" sz="2200" kern="100" dirty="0">
                <a:effectLst/>
                <a:latin typeface="Calibri" panose="020F0502020204030204" pitchFamily="34" charset="0"/>
                <a:ea typeface="Aptos" panose="020B0004020202020204" pitchFamily="34" charset="0"/>
                <a:cs typeface="Calibri" panose="020F0502020204030204" pitchFamily="34" charset="0"/>
              </a:rPr>
              <a:t>to</a:t>
            </a:r>
            <a:r>
              <a:rPr lang="en-US" sz="2200" b="1" kern="100" dirty="0">
                <a:effectLst/>
                <a:latin typeface="Calibri" panose="020F0502020204030204" pitchFamily="34" charset="0"/>
                <a:ea typeface="Aptos" panose="020B0004020202020204" pitchFamily="34" charset="0"/>
                <a:cs typeface="Calibri" panose="020F0502020204030204" pitchFamily="34" charset="0"/>
              </a:rPr>
              <a:t> </a:t>
            </a:r>
            <a:r>
              <a:rPr lang="en-US" sz="2200" b="1" kern="100" dirty="0" err="1">
                <a:effectLst/>
                <a:latin typeface="Calibri" panose="020F0502020204030204" pitchFamily="34" charset="0"/>
                <a:ea typeface="Aptos" panose="020B0004020202020204" pitchFamily="34" charset="0"/>
                <a:cs typeface="Calibri" panose="020F0502020204030204" pitchFamily="34" charset="0"/>
              </a:rPr>
              <a:t>Normanna</a:t>
            </a:r>
            <a:r>
              <a:rPr lang="en-US" sz="2200" b="1" kern="100" dirty="0">
                <a:effectLst/>
                <a:latin typeface="Calibri" panose="020F0502020204030204" pitchFamily="34" charset="0"/>
                <a:ea typeface="Aptos" panose="020B0004020202020204" pitchFamily="34" charset="0"/>
                <a:cs typeface="Calibri" panose="020F0502020204030204" pitchFamily="34" charset="0"/>
              </a:rPr>
              <a:t> Rd</a:t>
            </a:r>
          </a:p>
          <a:p>
            <a:pPr marL="2168525" indent="-2168525"/>
            <a:r>
              <a:rPr lang="en-US" sz="2200" kern="100" dirty="0">
                <a:solidFill>
                  <a:srgbClr val="0070C0"/>
                </a:solidFill>
                <a:latin typeface="Calibri" panose="020F0502020204030204" pitchFamily="34" charset="0"/>
                <a:cs typeface="Calibri" panose="020F0502020204030204" pitchFamily="34" charset="0"/>
              </a:rPr>
              <a:t>Length:     </a:t>
            </a:r>
            <a:r>
              <a:rPr lang="en-US" sz="2200" b="1" kern="100" dirty="0">
                <a:latin typeface="Calibri" panose="020F0502020204030204" pitchFamily="34" charset="0"/>
                <a:cs typeface="Calibri" panose="020F0502020204030204" pitchFamily="34" charset="0"/>
              </a:rPr>
              <a:t>8 miles</a:t>
            </a:r>
          </a:p>
          <a:p>
            <a:pPr marL="2168525" indent="-2168525">
              <a:spcBef>
                <a:spcPts val="1800"/>
              </a:spcBef>
              <a:spcAft>
                <a:spcPts val="300"/>
              </a:spcAft>
            </a:pPr>
            <a:r>
              <a:rPr lang="en-US" sz="2200" kern="100" dirty="0">
                <a:solidFill>
                  <a:srgbClr val="0070C0"/>
                </a:solidFill>
                <a:latin typeface="Calibri" panose="020F0502020204030204" pitchFamily="34" charset="0"/>
                <a:cs typeface="Calibri" panose="020F0502020204030204" pitchFamily="34" charset="0"/>
              </a:rPr>
              <a:t>Estimated Total Project Cost:                  </a:t>
            </a:r>
            <a:r>
              <a:rPr lang="en-US" sz="2200" b="1" kern="100" dirty="0">
                <a:latin typeface="Calibri" panose="020F0502020204030204" pitchFamily="34" charset="0"/>
                <a:cs typeface="Calibri" panose="020F0502020204030204" pitchFamily="34" charset="0"/>
              </a:rPr>
              <a:t>$3,200,000</a:t>
            </a:r>
            <a:endParaRPr lang="en-US" sz="2200" kern="100" dirty="0">
              <a:solidFill>
                <a:srgbClr val="0070C0"/>
              </a:solidFill>
              <a:latin typeface="Calibri" panose="020F0502020204030204" pitchFamily="34" charset="0"/>
              <a:cs typeface="Calibri" panose="020F0502020204030204" pitchFamily="34" charset="0"/>
            </a:endParaRPr>
          </a:p>
          <a:p>
            <a:pPr marL="2168525" indent="-2168525">
              <a:spcAft>
                <a:spcPts val="300"/>
              </a:spcAft>
            </a:pPr>
            <a:r>
              <a:rPr lang="en-US" sz="2200" kern="100" dirty="0">
                <a:solidFill>
                  <a:srgbClr val="0070C0"/>
                </a:solidFill>
                <a:latin typeface="Calibri" panose="020F0502020204030204" pitchFamily="34" charset="0"/>
                <a:cs typeface="Calibri" panose="020F0502020204030204" pitchFamily="34" charset="0"/>
              </a:rPr>
              <a:t>Amount of STBGP Funding Requested: </a:t>
            </a:r>
            <a:r>
              <a:rPr lang="en-US" sz="2200" b="1" kern="100" dirty="0">
                <a:latin typeface="Calibri" panose="020F0502020204030204" pitchFamily="34" charset="0"/>
                <a:cs typeface="Calibri" panose="020F0502020204030204" pitchFamily="34" charset="0"/>
              </a:rPr>
              <a:t>$    897,000 </a:t>
            </a:r>
            <a:r>
              <a:rPr lang="en-US" sz="2000" i="1" kern="100" dirty="0">
                <a:latin typeface="Calibri" panose="020F0502020204030204" pitchFamily="34" charset="0"/>
                <a:cs typeface="Calibri" panose="020F0502020204030204" pitchFamily="34" charset="0"/>
              </a:rPr>
              <a:t>  </a:t>
            </a:r>
          </a:p>
          <a:p>
            <a:pPr marL="2168525" indent="-2168525">
              <a:spcAft>
                <a:spcPts val="300"/>
              </a:spcAft>
            </a:pPr>
            <a:r>
              <a:rPr lang="en-US" sz="2200" kern="100" dirty="0">
                <a:solidFill>
                  <a:srgbClr val="0070C0"/>
                </a:solidFill>
                <a:latin typeface="Calibri" panose="020F0502020204030204" pitchFamily="34" charset="0"/>
                <a:cs typeface="Calibri" panose="020F0502020204030204" pitchFamily="34" charset="0"/>
              </a:rPr>
              <a:t>Local/Other Funding Amount: 	            </a:t>
            </a:r>
            <a:r>
              <a:rPr lang="en-US" sz="2200" b="1" kern="100" dirty="0">
                <a:latin typeface="Calibri" panose="020F0502020204030204" pitchFamily="34" charset="0"/>
                <a:cs typeface="Calibri" panose="020F0502020204030204" pitchFamily="34" charset="0"/>
              </a:rPr>
              <a:t>$2,303,000</a:t>
            </a:r>
            <a:endParaRPr lang="en-US" sz="2200" i="1" kern="100" dirty="0">
              <a:latin typeface="Calibri" panose="020F0502020204030204" pitchFamily="34" charset="0"/>
              <a:cs typeface="Calibri" panose="020F0502020204030204" pitchFamily="34" charset="0"/>
            </a:endParaRPr>
          </a:p>
          <a:p>
            <a:pPr>
              <a:spcBef>
                <a:spcPts val="1800"/>
              </a:spcBef>
              <a:spcAft>
                <a:spcPts val="300"/>
              </a:spcAft>
            </a:pPr>
            <a:r>
              <a:rPr lang="en-US" sz="2200" kern="100" dirty="0">
                <a:solidFill>
                  <a:srgbClr val="0070C0"/>
                </a:solidFill>
                <a:latin typeface="Calibri" panose="020F0502020204030204" pitchFamily="34" charset="0"/>
                <a:cs typeface="Calibri" panose="020F0502020204030204" pitchFamily="34" charset="0"/>
              </a:rPr>
              <a:t>Description: </a:t>
            </a:r>
            <a:r>
              <a:rPr lang="en-US" sz="2200" b="1" kern="100" dirty="0">
                <a:effectLst/>
                <a:latin typeface="Calibri" panose="020F0502020204030204" pitchFamily="34" charset="0"/>
                <a:ea typeface="Aptos" panose="020B0004020202020204" pitchFamily="34" charset="0"/>
                <a:cs typeface="Calibri" panose="020F0502020204030204" pitchFamily="34" charset="0"/>
              </a:rPr>
              <a:t>Full depth reclamation and bituminous paving with gravel shoulders. </a:t>
            </a:r>
            <a:endParaRPr lang="en-US" sz="2200" b="1" kern="100" dirty="0">
              <a:latin typeface="Calibri" panose="020F0502020204030204" pitchFamily="34" charset="0"/>
              <a:ea typeface="Aptos" panose="020B0004020202020204" pitchFamily="34" charset="0"/>
              <a:cs typeface="Calibri" panose="020F0502020204030204" pitchFamily="34" charset="0"/>
            </a:endParaRPr>
          </a:p>
          <a:p>
            <a:pPr marR="0">
              <a:spcBef>
                <a:spcPts val="1800"/>
              </a:spcBef>
            </a:pPr>
            <a:r>
              <a:rPr lang="en-US" sz="2200" kern="100" dirty="0">
                <a:solidFill>
                  <a:srgbClr val="0070C0"/>
                </a:solidFill>
                <a:latin typeface="Calibri" panose="020F0502020204030204" pitchFamily="34" charset="0"/>
                <a:cs typeface="Calibri" panose="020F0502020204030204" pitchFamily="34" charset="0"/>
              </a:rPr>
              <a:t>Summary of Purpose or Need: </a:t>
            </a:r>
            <a:r>
              <a:rPr lang="en-US" sz="2200" b="1" kern="100" dirty="0">
                <a:effectLst/>
                <a:latin typeface="Calibri" panose="020F0502020204030204" pitchFamily="34" charset="0"/>
                <a:ea typeface="Aptos" panose="020B0004020202020204" pitchFamily="34" charset="0"/>
                <a:cs typeface="Calibri" panose="020F0502020204030204" pitchFamily="34" charset="0"/>
              </a:rPr>
              <a:t>Given this segment is at the end of its serviceable life, this is the appropriate treatment to rehabilitate the roadway.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601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628E2-A659-6DAC-5C6D-A37332CDB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957979-D40A-410E-F233-EB52033035B6}"/>
              </a:ext>
            </a:extLst>
          </p:cNvPr>
          <p:cNvSpPr txBox="1">
            <a:spLocks/>
          </p:cNvSpPr>
          <p:nvPr/>
        </p:nvSpPr>
        <p:spPr>
          <a:xfrm>
            <a:off x="218458" y="155448"/>
            <a:ext cx="8696942" cy="1252728"/>
          </a:xfrm>
          <a:prstGeom prst="rect">
            <a:avLst/>
          </a:prstGeom>
        </p:spPr>
        <p:txBody>
          <a:bodyPr>
            <a:normAutofit/>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000" dirty="0">
                <a:solidFill>
                  <a:schemeClr val="bg1"/>
                </a:solidFill>
                <a:latin typeface="Calibri" panose="020F0502020204030204" pitchFamily="34" charset="0"/>
                <a:cs typeface="Calibri" panose="020F0502020204030204" pitchFamily="34" charset="0"/>
              </a:rPr>
              <a:t>FY 2029 – Proposed Project (1):</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Howard </a:t>
            </a:r>
            <a:r>
              <a:rPr lang="en-US" sz="3600" dirty="0" err="1">
                <a:solidFill>
                  <a:schemeClr val="bg1"/>
                </a:solidFill>
                <a:latin typeface="Calibri" panose="020F0502020204030204" pitchFamily="34" charset="0"/>
                <a:cs typeface="Calibri" panose="020F0502020204030204" pitchFamily="34" charset="0"/>
              </a:rPr>
              <a:t>Gnesen</a:t>
            </a:r>
            <a:r>
              <a:rPr lang="en-US" sz="3600" dirty="0">
                <a:solidFill>
                  <a:schemeClr val="bg1"/>
                </a:solidFill>
                <a:latin typeface="Calibri" panose="020F0502020204030204" pitchFamily="34" charset="0"/>
                <a:cs typeface="Calibri" panose="020F0502020204030204" pitchFamily="34" charset="0"/>
              </a:rPr>
              <a:t> Road Rehabilitation</a:t>
            </a:r>
            <a:endParaRPr lang="en-US" sz="3600" dirty="0">
              <a:solidFill>
                <a:srgbClr val="FFFF00"/>
              </a:solidFill>
              <a:latin typeface="Calibri" panose="020F0502020204030204" pitchFamily="34" charset="0"/>
              <a:cs typeface="Calibri" panose="020F0502020204030204" pitchFamily="34" charset="0"/>
            </a:endParaRPr>
          </a:p>
        </p:txBody>
      </p:sp>
      <p:pic>
        <p:nvPicPr>
          <p:cNvPr id="3" name="Picture 2" descr="Map&#10;&#10;AI-generated content may be incorrect.">
            <a:extLst>
              <a:ext uri="{FF2B5EF4-FFF2-40B4-BE49-F238E27FC236}">
                <a16:creationId xmlns:a16="http://schemas.microsoft.com/office/drawing/2014/main" id="{B494F4DF-723C-8D18-7CC3-9142F49B6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2100"/>
            <a:ext cx="9144000" cy="5143500"/>
          </a:xfrm>
          <a:prstGeom prst="rect">
            <a:avLst/>
          </a:prstGeom>
        </p:spPr>
      </p:pic>
    </p:spTree>
    <p:extLst>
      <p:ext uri="{BB962C8B-B14F-4D97-AF65-F5344CB8AC3E}">
        <p14:creationId xmlns:p14="http://schemas.microsoft.com/office/powerpoint/2010/main" val="183050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y, road, scene, outdoor&#10;&#10;AI-generated content may be incorrect.">
            <a:extLst>
              <a:ext uri="{FF2B5EF4-FFF2-40B4-BE49-F238E27FC236}">
                <a16:creationId xmlns:a16="http://schemas.microsoft.com/office/drawing/2014/main" id="{C48AC92F-3F79-AE8E-62C1-10EA8BA32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052" y="0"/>
            <a:ext cx="5293895" cy="6858000"/>
          </a:xfrm>
          <a:prstGeom prst="rect">
            <a:avLst/>
          </a:prstGeom>
        </p:spPr>
      </p:pic>
    </p:spTree>
    <p:extLst>
      <p:ext uri="{BB962C8B-B14F-4D97-AF65-F5344CB8AC3E}">
        <p14:creationId xmlns:p14="http://schemas.microsoft.com/office/powerpoint/2010/main" val="2278740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632F374D329441BABCAB38CB8D5766" ma:contentTypeVersion="24" ma:contentTypeDescription="Create a new document." ma:contentTypeScope="" ma:versionID="e51c04a475ba5eeb5e44974116784acd">
  <xsd:schema xmlns:xsd="http://www.w3.org/2001/XMLSchema" xmlns:xs="http://www.w3.org/2001/XMLSchema" xmlns:p="http://schemas.microsoft.com/office/2006/metadata/properties" xmlns:ns1="http://schemas.microsoft.com/sharepoint/v3" xmlns:ns2="66eda555-54a1-4587-ba14-dcf165f86540" xmlns:ns3="5b64250b-3735-40e6-860b-d17d962bb0c5" targetNamespace="http://schemas.microsoft.com/office/2006/metadata/properties" ma:root="true" ma:fieldsID="8676d73e7dcb79043c06d6a0f2949c7b" ns1:_="" ns2:_="" ns3:_="">
    <xsd:import namespace="http://schemas.microsoft.com/sharepoint/v3"/>
    <xsd:import namespace="66eda555-54a1-4587-ba14-dcf165f86540"/>
    <xsd:import namespace="5b64250b-3735-40e6-860b-d17d962bb0c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eda555-54a1-4587-ba14-dcf165f86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c8e7005-5770-490d-bab6-7fe9365474a9"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64250b-3735-40e6-860b-d17d962bb0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b5daa0ba-721d-4ff3-ad1a-84833193d3d7}" ma:internalName="TaxCatchAll" ma:showField="CatchAllData" ma:web="5b64250b-3735-40e6-860b-d17d962bb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b64250b-3735-40e6-860b-d17d962bb0c5" xsi:nil="true"/>
    <lcf76f155ced4ddcb4097134ff3c332f xmlns="66eda555-54a1-4587-ba14-dcf165f8654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119CD8E-F0E4-42CE-BFB9-1E328C863A15}">
  <ds:schemaRefs>
    <ds:schemaRef ds:uri="http://schemas.microsoft.com/sharepoint/v3/contenttype/forms"/>
  </ds:schemaRefs>
</ds:datastoreItem>
</file>

<file path=customXml/itemProps2.xml><?xml version="1.0" encoding="utf-8"?>
<ds:datastoreItem xmlns:ds="http://schemas.openxmlformats.org/officeDocument/2006/customXml" ds:itemID="{DD7AF6F9-FC3A-48BB-89A3-55D64ECB6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6eda555-54a1-4587-ba14-dcf165f86540"/>
    <ds:schemaRef ds:uri="5b64250b-3735-40e6-860b-d17d962bb0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49025F-5D11-404D-ADA7-B42916DC4905}">
  <ds:schemaRef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5b64250b-3735-40e6-860b-d17d962bb0c5"/>
    <ds:schemaRef ds:uri="65bc8a6c-8548-4a7a-87b0-b6bb69226d22"/>
    <ds:schemaRef ds:uri="http://purl.org/dc/dcmitype/"/>
    <ds:schemaRef ds:uri="http://purl.org/dc/terms/"/>
    <ds:schemaRef ds:uri="66eda555-54a1-4587-ba14-dcf165f8654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Executive</Template>
  <TotalTime>5279</TotalTime>
  <Words>1884</Words>
  <Application>Microsoft Office PowerPoint</Application>
  <PresentationFormat>On-screen Show (4:3)</PresentationFormat>
  <Paragraphs>202</Paragraphs>
  <Slides>31</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Aptos</vt:lpstr>
      <vt:lpstr>Aptos Display</vt:lpstr>
      <vt:lpstr>Arial</vt:lpstr>
      <vt:lpstr>Calibri</vt:lpstr>
      <vt:lpstr>Corbel</vt:lpstr>
      <vt:lpstr>Wingdings</vt:lpstr>
      <vt:lpstr>Wingdings 2</vt:lpstr>
      <vt:lpstr>Wingdings 3</vt:lpstr>
      <vt:lpstr>Module</vt:lpstr>
      <vt:lpstr>Custom Design</vt:lpstr>
      <vt:lpstr>1_Module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OPPORTUNITY FOR PUBLIC COMMENT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 Report</dc:title>
  <dc:creator>Robert Herling</dc:creator>
  <cp:lastModifiedBy>Tari Aanonsen</cp:lastModifiedBy>
  <cp:revision>159</cp:revision>
  <cp:lastPrinted>2025-02-18T18:15:59Z</cp:lastPrinted>
  <dcterms:created xsi:type="dcterms:W3CDTF">2011-11-29T20:41:52Z</dcterms:created>
  <dcterms:modified xsi:type="dcterms:W3CDTF">2025-02-19T20:20:22Z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3280600</vt:r8>
  </property>
  <property fmtid="{D5CDD505-2E9C-101B-9397-08002B2CF9AE}" pid="3" name="MediaServiceImageTags">
    <vt:lpwstr/>
  </property>
  <property fmtid="{D5CDD505-2E9C-101B-9397-08002B2CF9AE}" pid="4" name="ContentTypeId">
    <vt:lpwstr>0x010100FA632F374D329441BABCAB38CB8D5766</vt:lpwstr>
  </property>
</Properties>
</file>