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26" r:id="rId2"/>
  </p:sldMasterIdLst>
  <p:notesMasterIdLst>
    <p:notesMasterId r:id="rId15"/>
  </p:notesMasterIdLst>
  <p:sldIdLst>
    <p:sldId id="314" r:id="rId3"/>
    <p:sldId id="466" r:id="rId4"/>
    <p:sldId id="467" r:id="rId5"/>
    <p:sldId id="472" r:id="rId6"/>
    <p:sldId id="473" r:id="rId7"/>
    <p:sldId id="475" r:id="rId8"/>
    <p:sldId id="476" r:id="rId9"/>
    <p:sldId id="477" r:id="rId10"/>
    <p:sldId id="478" r:id="rId11"/>
    <p:sldId id="474" r:id="rId12"/>
    <p:sldId id="464" r:id="rId13"/>
    <p:sldId id="330" r:id="rId14"/>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A"/>
    <a:srgbClr val="FC692C"/>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9231" autoAdjust="0"/>
  </p:normalViewPr>
  <p:slideViewPr>
    <p:cSldViewPr>
      <p:cViewPr varScale="1">
        <p:scale>
          <a:sx n="73" d="100"/>
          <a:sy n="73" d="100"/>
        </p:scale>
        <p:origin x="1670" y="62"/>
      </p:cViewPr>
      <p:guideLst>
        <p:guide orient="horz" pos="2160"/>
        <p:guide pos="2880"/>
      </p:guideLst>
    </p:cSldViewPr>
  </p:slid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D29E0A89-2ABD-476A-805F-28F2FDDD0337}" type="datetimeFigureOut">
              <a:rPr lang="en-US" smtClean="0"/>
              <a:t>10/19/2020</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0F6C588-E022-4D96-91F1-ED37F1F9235A}" type="slidenum">
              <a:rPr lang="en-US" smtClean="0"/>
              <a:t>‹#›</a:t>
            </a:fld>
            <a:endParaRPr lang="en-US" dirty="0"/>
          </a:p>
        </p:txBody>
      </p:sp>
    </p:spTree>
    <p:extLst>
      <p:ext uri="{BB962C8B-B14F-4D97-AF65-F5344CB8AC3E}">
        <p14:creationId xmlns:p14="http://schemas.microsoft.com/office/powerpoint/2010/main" val="290403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6C588-E022-4D96-91F1-ED37F1F923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55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10</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253532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739" rtl="0" eaLnBrk="1" fontAlgn="auto" latinLnBrk="0" hangingPunct="1">
              <a:lnSpc>
                <a:spcPct val="100000"/>
              </a:lnSpc>
              <a:spcBef>
                <a:spcPts val="0"/>
              </a:spcBef>
              <a:spcAft>
                <a:spcPts val="0"/>
              </a:spcAft>
              <a:buClrTx/>
              <a:buSzTx/>
              <a:buFontTx/>
              <a:buNone/>
              <a:tabLst/>
              <a:defRPr/>
            </a:pPr>
            <a:fld id="{D0F6C588-E022-4D96-91F1-ED37F1F923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73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7/11/2018</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09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C588-E022-4D96-91F1-ED37F1F9235A}" type="slidenum">
              <a:rPr lang="en-US" smtClean="0"/>
              <a:t>12</a:t>
            </a:fld>
            <a:endParaRPr lang="en-US" dirty="0"/>
          </a:p>
        </p:txBody>
      </p:sp>
    </p:spTree>
    <p:extLst>
      <p:ext uri="{BB962C8B-B14F-4D97-AF65-F5344CB8AC3E}">
        <p14:creationId xmlns:p14="http://schemas.microsoft.com/office/powerpoint/2010/main" val="258979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6C588-E022-4D96-91F1-ED37F1F923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97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3</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32909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4</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15796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5</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215346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6</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1359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7</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370250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8</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327526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39">
              <a:defRPr/>
            </a:pPr>
            <a:fld id="{D0F6C588-E022-4D96-91F1-ED37F1F9235A}" type="slidenum">
              <a:rPr lang="en-US">
                <a:solidFill>
                  <a:prstClr val="black"/>
                </a:solidFill>
                <a:latin typeface="Calibri" panose="020F0502020204030204"/>
              </a:rPr>
              <a:pPr defTabSz="474739">
                <a:defRPr/>
              </a:pPr>
              <a:t>9</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r>
              <a:rPr lang="en-US"/>
              <a:t>7/11/2018</a:t>
            </a:r>
            <a:endParaRPr lang="en-US" dirty="0"/>
          </a:p>
        </p:txBody>
      </p:sp>
    </p:spTree>
    <p:extLst>
      <p:ext uri="{BB962C8B-B14F-4D97-AF65-F5344CB8AC3E}">
        <p14:creationId xmlns:p14="http://schemas.microsoft.com/office/powerpoint/2010/main" val="52854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Try this</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A967A-62B6-4F9A-AB11-8A59491247B7}"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08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3429000"/>
            <a:ext cx="75438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375641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6353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091835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A702EA-5EBD-4E3A-8C6F-F224516F795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17987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702EA-5EBD-4E3A-8C6F-F224516F795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510115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702EA-5EBD-4E3A-8C6F-F224516F795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420047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702EA-5EBD-4E3A-8C6F-F224516F7956}"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399409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702EA-5EBD-4E3A-8C6F-F224516F7956}"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301206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702EA-5EBD-4E3A-8C6F-F224516F7956}"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299425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702EA-5EBD-4E3A-8C6F-F224516F7956}"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219807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2124743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702EA-5EBD-4E3A-8C6F-F224516F7956}"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2924160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A702EA-5EBD-4E3A-8C6F-F224516F7956}"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2441814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702EA-5EBD-4E3A-8C6F-F224516F795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3129160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702EA-5EBD-4E3A-8C6F-F224516F7956}"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9C987-3E36-4A63-B149-0C25143F811F}" type="slidenum">
              <a:rPr lang="en-US" smtClean="0"/>
              <a:t>‹#›</a:t>
            </a:fld>
            <a:endParaRPr lang="en-US"/>
          </a:p>
        </p:txBody>
      </p:sp>
    </p:spTree>
    <p:extLst>
      <p:ext uri="{BB962C8B-B14F-4D97-AF65-F5344CB8AC3E}">
        <p14:creationId xmlns:p14="http://schemas.microsoft.com/office/powerpoint/2010/main" val="673103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65780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A967A-62B6-4F9A-AB11-8A59491247B7}"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47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292668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159104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137277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390897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C6634A0-9B99-4C61-B33C-BCA2F872A507}" type="datetimeFigureOut">
              <a:rPr lang="en-US" smtClean="0"/>
              <a:t>10/19/2020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5A967A-62B6-4F9A-AB11-8A59491247B7}" type="slidenum">
              <a:rPr lang="en-US" smtClean="0"/>
              <a:t>‹#›</a:t>
            </a:fld>
            <a:endParaRPr lang="en-US" dirty="0"/>
          </a:p>
        </p:txBody>
      </p:sp>
    </p:spTree>
    <p:extLst>
      <p:ext uri="{BB962C8B-B14F-4D97-AF65-F5344CB8AC3E}">
        <p14:creationId xmlns:p14="http://schemas.microsoft.com/office/powerpoint/2010/main" val="237708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634A0-9B99-4C61-B33C-BCA2F872A507}" type="datetimeFigureOut">
              <a:rPr lang="en-US" smtClean="0"/>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5A967A-62B6-4F9A-AB11-8A59491247B7}" type="slidenum">
              <a:rPr lang="en-US" smtClean="0"/>
              <a:t>‹#›</a:t>
            </a:fld>
            <a:endParaRPr lang="en-US" dirty="0"/>
          </a:p>
        </p:txBody>
      </p:sp>
    </p:spTree>
    <p:extLst>
      <p:ext uri="{BB962C8B-B14F-4D97-AF65-F5344CB8AC3E}">
        <p14:creationId xmlns:p14="http://schemas.microsoft.com/office/powerpoint/2010/main" val="123787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C6634A0-9B99-4C61-B33C-BCA2F872A507}" type="datetimeFigureOut">
              <a:rPr lang="en-US" smtClean="0"/>
              <a:t>10/19/2020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25A967A-62B6-4F9A-AB11-8A59491247B7}"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1405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702EA-5EBD-4E3A-8C6F-F224516F7956}" type="datetimeFigureOut">
              <a:rPr lang="en-US" smtClean="0"/>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9C987-3E36-4A63-B149-0C25143F811F}" type="slidenum">
              <a:rPr lang="en-US" smtClean="0"/>
              <a:t>‹#›</a:t>
            </a:fld>
            <a:endParaRPr lang="en-US"/>
          </a:p>
        </p:txBody>
      </p:sp>
    </p:spTree>
    <p:extLst>
      <p:ext uri="{BB962C8B-B14F-4D97-AF65-F5344CB8AC3E}">
        <p14:creationId xmlns:p14="http://schemas.microsoft.com/office/powerpoint/2010/main" val="55110474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mailto:mhenholz@ardc.or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FBDCECDC-EEE3-4128-AA5E-82A8C08796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260EDE0-989C-4E16-AF94-F652294D82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rgbClr val="FB74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1F3985C0-E548-44D2-B30E-F3E42DADE1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482004CD-4DC8-4759-B4B2-CBAE8447425E}"/>
              </a:ext>
            </a:extLst>
          </p:cNvPr>
          <p:cNvPicPr>
            <a:picLocks noChangeAspect="1"/>
          </p:cNvPicPr>
          <p:nvPr/>
        </p:nvPicPr>
        <p:blipFill>
          <a:blip r:embed="rId3"/>
          <a:stretch>
            <a:fillRect/>
          </a:stretch>
        </p:blipFill>
        <p:spPr>
          <a:xfrm>
            <a:off x="7166006" y="4255347"/>
            <a:ext cx="1348483" cy="1348483"/>
          </a:xfrm>
          <a:prstGeom prst="rect">
            <a:avLst/>
          </a:prstGeom>
        </p:spPr>
      </p:pic>
      <p:sp>
        <p:nvSpPr>
          <p:cNvPr id="2" name="TextBox 1">
            <a:extLst>
              <a:ext uri="{FF2B5EF4-FFF2-40B4-BE49-F238E27FC236}">
                <a16:creationId xmlns:a16="http://schemas.microsoft.com/office/drawing/2014/main" id="{BE5A1406-B158-42F0-A96D-488697D55200}"/>
              </a:ext>
            </a:extLst>
          </p:cNvPr>
          <p:cNvSpPr txBox="1"/>
          <p:nvPr/>
        </p:nvSpPr>
        <p:spPr>
          <a:xfrm>
            <a:off x="440779" y="5423662"/>
            <a:ext cx="826008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TAC &amp; MIC Board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Light" panose="020F0302020204030204"/>
                <a:ea typeface="+mn-ea"/>
                <a:cs typeface="+mn-cs"/>
              </a:rPr>
              <a:t>October 20 &amp; 21, 2020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70B8C68-4C8D-4BA8-8EDE-987FFD22B343}"/>
              </a:ext>
            </a:extLst>
          </p:cNvPr>
          <p:cNvSpPr txBox="1"/>
          <p:nvPr/>
        </p:nvSpPr>
        <p:spPr>
          <a:xfrm>
            <a:off x="440779" y="1295400"/>
            <a:ext cx="8260081" cy="1938992"/>
          </a:xfrm>
          <a:prstGeom prst="rect">
            <a:avLst/>
          </a:prstGeom>
          <a:noFill/>
        </p:spPr>
        <p:txBody>
          <a:bodyPr wrap="square" rtlCol="0">
            <a:spAutoFit/>
          </a:bodyPr>
          <a:lstStyle/>
          <a:p>
            <a:pPr algn="ctr"/>
            <a:r>
              <a:rPr lang="en-US" sz="6000" b="1" dirty="0">
                <a:solidFill>
                  <a:srgbClr val="005DAA"/>
                </a:solidFill>
              </a:rPr>
              <a:t>TIP Process Revisions</a:t>
            </a:r>
          </a:p>
          <a:p>
            <a:pPr algn="ctr"/>
            <a:r>
              <a:rPr lang="en-US" sz="6000" b="1" i="1" dirty="0">
                <a:solidFill>
                  <a:srgbClr val="005DAA"/>
                </a:solidFill>
              </a:rPr>
              <a:t>Final</a:t>
            </a:r>
          </a:p>
        </p:txBody>
      </p:sp>
    </p:spTree>
    <p:extLst>
      <p:ext uri="{BB962C8B-B14F-4D97-AF65-F5344CB8AC3E}">
        <p14:creationId xmlns:p14="http://schemas.microsoft.com/office/powerpoint/2010/main" val="8772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a:bodyPr>
          <a:lstStyle/>
          <a:p>
            <a:pPr algn="ctr"/>
            <a:r>
              <a:rPr lang="en-US" b="1" dirty="0">
                <a:solidFill>
                  <a:srgbClr val="005DAA"/>
                </a:solidFill>
                <a:latin typeface="+mn-lt"/>
              </a:rPr>
              <a:t>Next Steps</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2133599"/>
            <a:ext cx="8320040" cy="3962401"/>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1200"/>
              </a:spcAft>
            </a:pPr>
            <a:r>
              <a:rPr lang="en-US" sz="2400" b="1" dirty="0">
                <a:solidFill>
                  <a:srgbClr val="FC692C"/>
                </a:solidFill>
                <a:latin typeface="+mn-lt"/>
              </a:rPr>
              <a:t>Request approval of the MIC Policy Board</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Create electronic versions of the application &amp; forms</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Start implementing for the next TIP cycle</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146448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200" b="1" dirty="0">
                <a:solidFill>
                  <a:srgbClr val="005DAA"/>
                </a:solidFill>
                <a:latin typeface="+mn-lt"/>
              </a:rPr>
              <a:t>Action Requested:</a:t>
            </a:r>
          </a:p>
        </p:txBody>
      </p:sp>
      <p:sp>
        <p:nvSpPr>
          <p:cNvPr id="7" name="Content Placeholder 6"/>
          <p:cNvSpPr>
            <a:spLocks noGrp="1"/>
          </p:cNvSpPr>
          <p:nvPr>
            <p:ph idx="1"/>
          </p:nvPr>
        </p:nvSpPr>
        <p:spPr>
          <a:xfrm>
            <a:off x="843987" y="1981200"/>
            <a:ext cx="7842813" cy="4191000"/>
          </a:xfrm>
          <a:noFill/>
        </p:spPr>
        <p:txBody>
          <a:bodyPr>
            <a:normAutofit/>
          </a:bodyPr>
          <a:lstStyle/>
          <a:p>
            <a:pPr marL="225425" indent="0">
              <a:spcBef>
                <a:spcPts val="2400"/>
              </a:spcBef>
              <a:buClr>
                <a:schemeClr val="tx2"/>
              </a:buClr>
              <a:buNone/>
            </a:pPr>
            <a:r>
              <a:rPr lang="en-US" sz="4400" dirty="0">
                <a:solidFill>
                  <a:schemeClr val="tx1"/>
                </a:solidFill>
              </a:rPr>
              <a:t>Motion to adopt the presented</a:t>
            </a:r>
            <a:br>
              <a:rPr lang="en-US" sz="4400" dirty="0">
                <a:solidFill>
                  <a:schemeClr val="tx1"/>
                </a:solidFill>
              </a:rPr>
            </a:br>
            <a:r>
              <a:rPr lang="en-US" sz="4400" dirty="0">
                <a:solidFill>
                  <a:schemeClr val="tx1"/>
                </a:solidFill>
              </a:rPr>
              <a:t>TIP Process Revisions as the MIC’s new TIP process.</a:t>
            </a:r>
            <a:endParaRPr lang="en-US" sz="2800" dirty="0"/>
          </a:p>
          <a:p>
            <a:pPr marL="457200" indent="-231775">
              <a:buClr>
                <a:schemeClr val="tx2"/>
              </a:buClr>
              <a:buFont typeface="Arial" panose="020B0604020202020204" pitchFamily="34" charset="0"/>
              <a:buChar char="•"/>
            </a:pPr>
            <a:endParaRPr lang="en-US" sz="2600" dirty="0">
              <a:solidFill>
                <a:schemeClr val="bg1"/>
              </a:solidFill>
            </a:endParaRPr>
          </a:p>
          <a:p>
            <a:pPr marL="114300" indent="0">
              <a:spcBef>
                <a:spcPts val="0"/>
              </a:spcBef>
              <a:buNone/>
            </a:pPr>
            <a:endParaRPr lang="en-US" sz="1200" dirty="0">
              <a:solidFill>
                <a:schemeClr val="bg1"/>
              </a:solidFill>
            </a:endParaRPr>
          </a:p>
          <a:p>
            <a:pPr marL="0" indent="0">
              <a:buNone/>
            </a:pPr>
            <a:endParaRPr lang="en-US" sz="2600" dirty="0">
              <a:solidFill>
                <a:schemeClr val="tx2"/>
              </a:solidFill>
            </a:endParaRPr>
          </a:p>
        </p:txBody>
      </p:sp>
      <p:pic>
        <p:nvPicPr>
          <p:cNvPr id="4" name="Picture 3">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162800" y="6400800"/>
            <a:ext cx="1647570" cy="457200"/>
          </a:xfrm>
          <a:prstGeom prst="rect">
            <a:avLst/>
          </a:prstGeom>
        </p:spPr>
      </p:pic>
    </p:spTree>
    <p:extLst>
      <p:ext uri="{BB962C8B-B14F-4D97-AF65-F5344CB8AC3E}">
        <p14:creationId xmlns:p14="http://schemas.microsoft.com/office/powerpoint/2010/main" val="353698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AD83CFE-1CA3-4832-A4B9-C48CD1347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C98641C-7F74-435D-996F-A4387A3C3C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BAE51241-AA8B-4B82-9C59-6738DB8567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F530C0F6-C8DF-4539-B30C-8105DB618C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AAC3FE6-DCCA-479E-9C34-356313183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042" y="1460943"/>
            <a:ext cx="3291163" cy="2074864"/>
          </a:xfrm>
          <a:prstGeom prst="rect">
            <a:avLst/>
          </a:prstGeom>
        </p:spPr>
      </p:pic>
      <p:pic>
        <p:nvPicPr>
          <p:cNvPr id="12" name="Picture 11">
            <a:extLst>
              <a:ext uri="{FF2B5EF4-FFF2-40B4-BE49-F238E27FC236}">
                <a16:creationId xmlns:a16="http://schemas.microsoft.com/office/drawing/2014/main" id="{B1A84EB4-9AA5-433F-A193-42E5BC611F62}"/>
              </a:ext>
            </a:extLst>
          </p:cNvPr>
          <p:cNvPicPr>
            <a:picLocks noChangeAspect="1"/>
          </p:cNvPicPr>
          <p:nvPr/>
        </p:nvPicPr>
        <p:blipFill>
          <a:blip r:embed="rId4"/>
          <a:stretch>
            <a:fillRect/>
          </a:stretch>
        </p:blipFill>
        <p:spPr>
          <a:xfrm>
            <a:off x="7467600" y="4343400"/>
            <a:ext cx="1046889" cy="1046889"/>
          </a:xfrm>
          <a:prstGeom prst="rect">
            <a:avLst/>
          </a:prstGeom>
        </p:spPr>
      </p:pic>
      <p:sp>
        <p:nvSpPr>
          <p:cNvPr id="4" name="TextBox 3">
            <a:extLst>
              <a:ext uri="{FF2B5EF4-FFF2-40B4-BE49-F238E27FC236}">
                <a16:creationId xmlns:a16="http://schemas.microsoft.com/office/drawing/2014/main" id="{FC07E1BF-3A22-4719-8D8F-CA7E62F4C369}"/>
              </a:ext>
            </a:extLst>
          </p:cNvPr>
          <p:cNvSpPr txBox="1"/>
          <p:nvPr/>
        </p:nvSpPr>
        <p:spPr>
          <a:xfrm>
            <a:off x="724589" y="2129135"/>
            <a:ext cx="3429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Comments? Questions?</a:t>
            </a:r>
          </a:p>
        </p:txBody>
      </p:sp>
      <p:sp>
        <p:nvSpPr>
          <p:cNvPr id="16" name="TextBox 15">
            <a:extLst>
              <a:ext uri="{FF2B5EF4-FFF2-40B4-BE49-F238E27FC236}">
                <a16:creationId xmlns:a16="http://schemas.microsoft.com/office/drawing/2014/main" id="{78DFF68A-0E11-4D8B-B53D-1FAE142714CC}"/>
              </a:ext>
            </a:extLst>
          </p:cNvPr>
          <p:cNvSpPr txBox="1"/>
          <p:nvPr/>
        </p:nvSpPr>
        <p:spPr>
          <a:xfrm>
            <a:off x="4596002" y="5486400"/>
            <a:ext cx="3907917"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Light" panose="020F0302020204030204"/>
                <a:ea typeface="+mn-ea"/>
                <a:cs typeface="+mn-cs"/>
              </a:rPr>
              <a:t>dsmic.org/planning/long-range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B07A58-155D-47FC-90B2-35FBA36BF6A1}"/>
              </a:ext>
            </a:extLst>
          </p:cNvPr>
          <p:cNvSpPr txBox="1"/>
          <p:nvPr/>
        </p:nvSpPr>
        <p:spPr>
          <a:xfrm>
            <a:off x="685800" y="5486400"/>
            <a:ext cx="387019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Mike Wenholz        </a:t>
            </a: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hlinkClick r:id="rId5"/>
              </a:rPr>
              <a:t>mwenholz@ardc.org</a:t>
            </a: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9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FBDCECDC-EEE3-4128-AA5E-82A8C08796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4260EDE0-989C-4E16-AF94-F652294D82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rgbClr val="FB74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1F3985C0-E548-44D2-B30E-F3E42DADE1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C4128C5-2429-4D80-BA06-C91A47136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 y="548640"/>
            <a:ext cx="6050281" cy="3714872"/>
          </a:xfrm>
          <a:prstGeom prst="rect">
            <a:avLst/>
          </a:prstGeom>
        </p:spPr>
      </p:pic>
      <p:pic>
        <p:nvPicPr>
          <p:cNvPr id="5" name="Picture 4">
            <a:extLst>
              <a:ext uri="{FF2B5EF4-FFF2-40B4-BE49-F238E27FC236}">
                <a16:creationId xmlns:a16="http://schemas.microsoft.com/office/drawing/2014/main" id="{482004CD-4DC8-4759-B4B2-CBAE8447425E}"/>
              </a:ext>
            </a:extLst>
          </p:cNvPr>
          <p:cNvPicPr>
            <a:picLocks noChangeAspect="1"/>
          </p:cNvPicPr>
          <p:nvPr/>
        </p:nvPicPr>
        <p:blipFill>
          <a:blip r:embed="rId4"/>
          <a:stretch>
            <a:fillRect/>
          </a:stretch>
        </p:blipFill>
        <p:spPr>
          <a:xfrm>
            <a:off x="7166006" y="4255347"/>
            <a:ext cx="1348483" cy="1348483"/>
          </a:xfrm>
          <a:prstGeom prst="rect">
            <a:avLst/>
          </a:prstGeom>
        </p:spPr>
      </p:pic>
      <p:sp>
        <p:nvSpPr>
          <p:cNvPr id="2" name="TextBox 1">
            <a:extLst>
              <a:ext uri="{FF2B5EF4-FFF2-40B4-BE49-F238E27FC236}">
                <a16:creationId xmlns:a16="http://schemas.microsoft.com/office/drawing/2014/main" id="{BE5A1406-B158-42F0-A96D-488697D55200}"/>
              </a:ext>
            </a:extLst>
          </p:cNvPr>
          <p:cNvSpPr txBox="1"/>
          <p:nvPr/>
        </p:nvSpPr>
        <p:spPr>
          <a:xfrm>
            <a:off x="440779" y="5546391"/>
            <a:ext cx="826008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The TIP and the Long-Range Transportation Plan 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integrally linked  -  and tied to the MIC Work Program.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28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fontScale="90000"/>
          </a:bodyPr>
          <a:lstStyle/>
          <a:p>
            <a:pPr algn="ctr"/>
            <a:r>
              <a:rPr lang="en-US" b="1" dirty="0">
                <a:solidFill>
                  <a:srgbClr val="005DAA"/>
                </a:solidFill>
                <a:latin typeface="+mn-lt"/>
              </a:rPr>
              <a:t>Why TIP Process Changes are Needed</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2133599"/>
            <a:ext cx="8320040" cy="3962401"/>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1200"/>
              </a:spcAft>
            </a:pPr>
            <a:r>
              <a:rPr lang="en-US" sz="2400" b="1" dirty="0">
                <a:solidFill>
                  <a:srgbClr val="FC692C"/>
                </a:solidFill>
                <a:latin typeface="+mn-lt"/>
              </a:rPr>
              <a:t>Must include federally required performance measures &amp; targets</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Tie more directly to the LRTP goals &amp; objectives</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There is less TIP funding than in the past</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Better incorporate comments &amp; input received</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153965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a:bodyPr>
          <a:lstStyle/>
          <a:p>
            <a:pPr algn="ctr"/>
            <a:r>
              <a:rPr lang="en-US" b="1" dirty="0">
                <a:solidFill>
                  <a:srgbClr val="005DAA"/>
                </a:solidFill>
                <a:latin typeface="+mn-lt"/>
              </a:rPr>
              <a:t>What has been done?</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1981201"/>
            <a:ext cx="8320040" cy="4267200"/>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1200"/>
              </a:spcAft>
            </a:pPr>
            <a:r>
              <a:rPr lang="en-US" sz="2400" b="1" dirty="0">
                <a:solidFill>
                  <a:srgbClr val="FC692C"/>
                </a:solidFill>
                <a:latin typeface="+mn-lt"/>
              </a:rPr>
              <a:t>Three meetings of the LRTP Implementation Team</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One meeting of the LRTP IT Work Group</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Numerous drafts of summary documents, applications, and forms</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Middle-ground revised TIP Process agreed to</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Final review of the 4 documents</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275427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a:bodyPr>
          <a:lstStyle/>
          <a:p>
            <a:pPr algn="ctr"/>
            <a:r>
              <a:rPr lang="en-US" b="1" dirty="0">
                <a:solidFill>
                  <a:srgbClr val="005DAA"/>
                </a:solidFill>
                <a:latin typeface="+mn-lt"/>
              </a:rPr>
              <a:t>3-Option Process</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2133599"/>
            <a:ext cx="8320040" cy="3962401"/>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1200"/>
              </a:spcAft>
            </a:pPr>
            <a:r>
              <a:rPr lang="en-US" sz="2400" b="1" dirty="0">
                <a:solidFill>
                  <a:srgbClr val="FC692C"/>
                </a:solidFill>
                <a:latin typeface="+mn-lt"/>
              </a:rPr>
              <a:t>Projects Applying for STBG Funding</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Projects Requesting Inclusion into the TIP</a:t>
            </a:r>
          </a:p>
          <a:p>
            <a:pPr algn="ctr">
              <a:spcAft>
                <a:spcPts val="1200"/>
              </a:spcAft>
            </a:pPr>
            <a:endParaRPr lang="en-US" sz="2400" b="1" dirty="0">
              <a:solidFill>
                <a:srgbClr val="FC692C"/>
              </a:solidFill>
              <a:latin typeface="+mn-lt"/>
            </a:endParaRPr>
          </a:p>
          <a:p>
            <a:pPr algn="ctr">
              <a:spcAft>
                <a:spcPts val="1200"/>
              </a:spcAft>
            </a:pPr>
            <a:r>
              <a:rPr lang="en-US" sz="2400" b="1" dirty="0">
                <a:solidFill>
                  <a:srgbClr val="FC692C"/>
                </a:solidFill>
                <a:latin typeface="+mn-lt"/>
              </a:rPr>
              <a:t>Projects Not Included in the TIP that Demonstrate Progress Towards Implementation of LRTP Goals</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131830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a:bodyPr>
          <a:lstStyle/>
          <a:p>
            <a:pPr algn="ctr"/>
            <a:r>
              <a:rPr lang="en-US" sz="4000" b="1" dirty="0">
                <a:solidFill>
                  <a:srgbClr val="005DAA"/>
                </a:solidFill>
                <a:latin typeface="+mn-lt"/>
              </a:rPr>
              <a:t>Projects Applying for STBG Funding</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1752600"/>
            <a:ext cx="8320040" cy="4343401"/>
          </a:xfrm>
          <a:prstGeom prst="rect">
            <a:avLst/>
          </a:prstGeom>
        </p:spPr>
        <p:txBody>
          <a:bodyPr vert="horz" lIns="91440" tIns="45720" rIns="91440" bIns="45720" rtlCol="0" anchor="t">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projects applying for STBG funding are to complete the “</a:t>
            </a:r>
            <a:r>
              <a:rPr lang="en-US" sz="18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Duluth Area TIP Project STBG Application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jurisdictions eligible for federal transportation funding shall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participate in a pre-application meeting with MIC staff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discuss and identify which project(s) are best suited for applying for the STBG funding for that year.</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Timeline:</a:t>
            </a:r>
          </a:p>
          <a:p>
            <a:pPr marL="966788" marR="0" lvl="1" indent="-28575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October – Pre-application Jurisdictional Meeting</a:t>
            </a:r>
          </a:p>
          <a:p>
            <a:pPr marL="966788" marR="0" lvl="1" indent="-28575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December – Project applications due</a:t>
            </a:r>
          </a:p>
          <a:p>
            <a:pPr marL="966788" marR="0" lvl="1" indent="-28575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February – MIC approves projects</a:t>
            </a:r>
          </a:p>
          <a:p>
            <a:pPr marL="966788" marR="0" lvl="1" indent="-28575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April – Draft TIP is released with 30-day public comment period</a:t>
            </a:r>
          </a:p>
          <a:p>
            <a:pPr marL="966788" marR="0" lvl="1" indent="-28575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June – Final TIP is presented for approval</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project is completed, the jurisdiction completes a status report form verifying which modes, LRTP goals and objectives, and performance measures and TAM targets were achieved in the project. </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7236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fontScale="90000"/>
          </a:bodyPr>
          <a:lstStyle/>
          <a:p>
            <a:pPr algn="ctr"/>
            <a:r>
              <a:rPr lang="en-US" sz="4400" b="1" dirty="0">
                <a:solidFill>
                  <a:srgbClr val="005DAA"/>
                </a:solidFill>
                <a:latin typeface="+mn-lt"/>
              </a:rPr>
              <a:t>Projects Requesting Inclusion into the TIP</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1752600"/>
            <a:ext cx="8320040" cy="4343401"/>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projects requesting to be included in the TIP are to complete the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Duluth Area TIP Inclusion Request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lieu of completing the requested narrative in the form, the jurisdiction may instead submit the equivalent narrative from a funding application they have already submitted for the project.</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Timeline:  The completed form must be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submitted to the MIC a minimum of one (1) month prior to the requested approval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that project by the MIC Policy Board.</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project is completed, the jurisdiction completes a status report form verifying which modes, LRTP goals and objectives, and performance measures and TAM targets were achieved in the project. </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53165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76200"/>
            <a:ext cx="9143988" cy="1752600"/>
          </a:xfrm>
        </p:spPr>
        <p:txBody>
          <a:bodyPr>
            <a:normAutofit fontScale="90000"/>
          </a:bodyPr>
          <a:lstStyle/>
          <a:p>
            <a:pPr algn="ctr">
              <a:spcAft>
                <a:spcPts val="1200"/>
              </a:spcAft>
            </a:pPr>
            <a:r>
              <a:rPr lang="en-US" sz="4400" b="1" dirty="0">
                <a:solidFill>
                  <a:srgbClr val="005DAA"/>
                </a:solidFill>
                <a:latin typeface="+mn-lt"/>
              </a:rPr>
              <a:t>Projects Not Included in the TIP that Demonstrate Progress Towards Implementation of LRTP Goals</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1752600"/>
            <a:ext cx="8320040" cy="4343401"/>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surface transportation projects (whether roadway, bikeway, sidewalk, trail, transit, or other) within the MIC area that demonstrate progress towards meeting the goals and objectives of the LRTP that are not included in the TIP are to complete the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Duluth Area Non-TIP Project 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verifying basic project and mode information, as well as which LRTP goals, objectives, performance measures, and/or TAM targets were achieved in the project.  In lieu of completing the requested narrative in the form, the jurisdiction may instead submit the equivalent narrative from a funding application they have already submitted for the project.</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Timeline:  The completed form must be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submitted to the MIC no later than December 31 of the year construction of a project meeting “1” above is completed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MIC will send a reminder request for submittal of the “Duluth Area Non-TIP Project Form” for applicable projects each November.</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402282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9373FF-C78A-430B-A246-6048999CE9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F76955-21E0-4116-A6AA-19DB89B503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09B2863-A1A5-4050-8DE8-9BC0AD47F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EA196-0025-4CB3-B2BC-CE56E782A3EB}"/>
              </a:ext>
            </a:extLst>
          </p:cNvPr>
          <p:cNvSpPr>
            <a:spLocks noGrp="1"/>
          </p:cNvSpPr>
          <p:nvPr>
            <p:ph type="title"/>
          </p:nvPr>
        </p:nvSpPr>
        <p:spPr>
          <a:xfrm>
            <a:off x="12" y="490212"/>
            <a:ext cx="9143988" cy="886990"/>
          </a:xfrm>
        </p:spPr>
        <p:txBody>
          <a:bodyPr>
            <a:normAutofit/>
          </a:bodyPr>
          <a:lstStyle/>
          <a:p>
            <a:pPr algn="ctr"/>
            <a:r>
              <a:rPr lang="en-US" b="1" dirty="0">
                <a:solidFill>
                  <a:srgbClr val="005DAA"/>
                </a:solidFill>
                <a:latin typeface="+mn-lt"/>
              </a:rPr>
              <a:t>Common to Each Option</a:t>
            </a:r>
          </a:p>
        </p:txBody>
      </p:sp>
      <p:sp>
        <p:nvSpPr>
          <p:cNvPr id="11" name="Title 1">
            <a:extLst>
              <a:ext uri="{FF2B5EF4-FFF2-40B4-BE49-F238E27FC236}">
                <a16:creationId xmlns:a16="http://schemas.microsoft.com/office/drawing/2014/main" id="{BA2EA196-0025-4CB3-B2BC-CE56E782A3EB}"/>
              </a:ext>
            </a:extLst>
          </p:cNvPr>
          <p:cNvSpPr txBox="1">
            <a:spLocks/>
          </p:cNvSpPr>
          <p:nvPr/>
        </p:nvSpPr>
        <p:spPr>
          <a:xfrm>
            <a:off x="381000" y="1676400"/>
            <a:ext cx="8320040" cy="4571999"/>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1200"/>
              </a:spcAft>
            </a:pPr>
            <a:r>
              <a:rPr lang="en-US" sz="2000" b="1" dirty="0">
                <a:solidFill>
                  <a:srgbClr val="FC692C"/>
                </a:solidFill>
                <a:latin typeface="+mn-lt"/>
              </a:rPr>
              <a:t>Provide basic project overview information</a:t>
            </a:r>
          </a:p>
          <a:p>
            <a:pPr algn="ctr">
              <a:spcAft>
                <a:spcPts val="1200"/>
              </a:spcAft>
            </a:pPr>
            <a:endParaRPr lang="en-US" sz="2000" b="1" dirty="0">
              <a:solidFill>
                <a:srgbClr val="FC692C"/>
              </a:solidFill>
              <a:latin typeface="+mn-lt"/>
            </a:endParaRPr>
          </a:p>
          <a:p>
            <a:pPr algn="ctr">
              <a:spcAft>
                <a:spcPts val="1200"/>
              </a:spcAft>
            </a:pPr>
            <a:r>
              <a:rPr lang="en-US" sz="2000" b="1" dirty="0">
                <a:solidFill>
                  <a:srgbClr val="FC692C"/>
                </a:solidFill>
                <a:latin typeface="+mn-lt"/>
              </a:rPr>
              <a:t>Check mode(s) included in and/or enhanced by the project</a:t>
            </a:r>
          </a:p>
          <a:p>
            <a:pPr algn="ctr">
              <a:spcAft>
                <a:spcPts val="1200"/>
              </a:spcAft>
            </a:pPr>
            <a:endParaRPr lang="en-US" sz="2000" b="1" dirty="0">
              <a:solidFill>
                <a:srgbClr val="FC692C"/>
              </a:solidFill>
              <a:latin typeface="+mn-lt"/>
            </a:endParaRPr>
          </a:p>
          <a:p>
            <a:pPr algn="ctr">
              <a:spcAft>
                <a:spcPts val="1200"/>
              </a:spcAft>
            </a:pPr>
            <a:r>
              <a:rPr lang="en-US" sz="2000" b="1" dirty="0">
                <a:solidFill>
                  <a:srgbClr val="FC692C"/>
                </a:solidFill>
                <a:latin typeface="+mn-lt"/>
              </a:rPr>
              <a:t>Check specific work associated with the project by mode</a:t>
            </a:r>
          </a:p>
          <a:p>
            <a:pPr algn="ctr">
              <a:spcAft>
                <a:spcPts val="1200"/>
              </a:spcAft>
            </a:pPr>
            <a:endParaRPr lang="en-US" sz="2000" b="1" dirty="0">
              <a:solidFill>
                <a:srgbClr val="FC692C"/>
              </a:solidFill>
              <a:latin typeface="+mn-lt"/>
            </a:endParaRPr>
          </a:p>
          <a:p>
            <a:pPr algn="ctr">
              <a:spcAft>
                <a:spcPts val="1200"/>
              </a:spcAft>
            </a:pPr>
            <a:r>
              <a:rPr lang="en-US" sz="2000" b="1" dirty="0">
                <a:solidFill>
                  <a:srgbClr val="FC692C"/>
                </a:solidFill>
                <a:latin typeface="+mn-lt"/>
              </a:rPr>
              <a:t>Check each LRTP objective the project will help accomplish</a:t>
            </a:r>
          </a:p>
          <a:p>
            <a:pPr algn="ctr">
              <a:spcAft>
                <a:spcPts val="1200"/>
              </a:spcAft>
            </a:pPr>
            <a:endParaRPr lang="en-US" sz="2000" b="1" dirty="0">
              <a:solidFill>
                <a:srgbClr val="FC692C"/>
              </a:solidFill>
              <a:latin typeface="+mn-lt"/>
            </a:endParaRPr>
          </a:p>
          <a:p>
            <a:pPr algn="ctr">
              <a:spcAft>
                <a:spcPts val="1200"/>
              </a:spcAft>
            </a:pPr>
            <a:r>
              <a:rPr lang="en-US" sz="2000" b="1" dirty="0">
                <a:solidFill>
                  <a:srgbClr val="FC692C"/>
                </a:solidFill>
                <a:latin typeface="+mn-lt"/>
              </a:rPr>
              <a:t>Check each performance measure &amp; TAM target the project will help achieve</a:t>
            </a:r>
          </a:p>
          <a:p>
            <a:pPr algn="ctr">
              <a:spcAft>
                <a:spcPts val="1200"/>
              </a:spcAft>
            </a:pPr>
            <a:endParaRPr lang="en-US" sz="2000" b="1" dirty="0">
              <a:solidFill>
                <a:srgbClr val="FC692C"/>
              </a:solidFill>
              <a:latin typeface="+mn-lt"/>
            </a:endParaRPr>
          </a:p>
          <a:p>
            <a:pPr algn="ctr">
              <a:spcAft>
                <a:spcPts val="1200"/>
              </a:spcAft>
            </a:pPr>
            <a:r>
              <a:rPr lang="en-US" sz="2000" b="1" dirty="0">
                <a:solidFill>
                  <a:srgbClr val="FC692C"/>
                </a:solidFill>
                <a:latin typeface="+mn-lt"/>
              </a:rPr>
              <a:t>Provide detailed narrative explaining how the project will help meet LRTP goals</a:t>
            </a:r>
          </a:p>
        </p:txBody>
      </p:sp>
      <p:pic>
        <p:nvPicPr>
          <p:cNvPr id="12" name="Picture 11">
            <a:extLst>
              <a:ext uri="{FF2B5EF4-FFF2-40B4-BE49-F238E27FC236}">
                <a16:creationId xmlns:a16="http://schemas.microsoft.com/office/drawing/2014/main" id="{E8863249-159B-425A-AB7B-D35EBE77EEEC}"/>
              </a:ext>
            </a:extLst>
          </p:cNvPr>
          <p:cNvPicPr>
            <a:picLocks noChangeAspect="1"/>
          </p:cNvPicPr>
          <p:nvPr/>
        </p:nvPicPr>
        <p:blipFill>
          <a:blip r:embed="rId3"/>
          <a:stretch>
            <a:fillRect/>
          </a:stretch>
        </p:blipFill>
        <p:spPr>
          <a:xfrm>
            <a:off x="7053470" y="6398324"/>
            <a:ext cx="1647570" cy="457200"/>
          </a:xfrm>
          <a:prstGeom prst="rect">
            <a:avLst/>
          </a:prstGeom>
        </p:spPr>
      </p:pic>
    </p:spTree>
    <p:extLst>
      <p:ext uri="{BB962C8B-B14F-4D97-AF65-F5344CB8AC3E}">
        <p14:creationId xmlns:p14="http://schemas.microsoft.com/office/powerpoint/2010/main" val="1815929245"/>
      </p:ext>
    </p:extLst>
  </p:cSld>
  <p:clrMapOvr>
    <a:masterClrMapping/>
  </p:clrMapOvr>
</p:sld>
</file>

<file path=ppt/theme/theme1.xml><?xml version="1.0" encoding="utf-8"?>
<a:theme xmlns:a="http://schemas.openxmlformats.org/drawingml/2006/main" name="Retrospect">
  <a:themeElements>
    <a:clrScheme name="Custom 8">
      <a:dk1>
        <a:sysClr val="windowText" lastClr="000000"/>
      </a:dk1>
      <a:lt1>
        <a:sysClr val="window" lastClr="FFFFFF"/>
      </a:lt1>
      <a:dk2>
        <a:srgbClr val="775F55"/>
      </a:dk2>
      <a:lt2>
        <a:srgbClr val="EBDDC3"/>
      </a:lt2>
      <a:accent1>
        <a:srgbClr val="197EC6"/>
      </a:accent1>
      <a:accent2>
        <a:srgbClr val="FC692C"/>
      </a:accent2>
      <a:accent3>
        <a:srgbClr val="A5AB81"/>
      </a:accent3>
      <a:accent4>
        <a:srgbClr val="D8B25C"/>
      </a:accent4>
      <a:accent5>
        <a:srgbClr val="7BA79D"/>
      </a:accent5>
      <a:accent6>
        <a:srgbClr val="968C8C"/>
      </a:accent6>
      <a:hlink>
        <a:srgbClr val="283A86"/>
      </a:hlink>
      <a:folHlink>
        <a:srgbClr val="283A8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5204</TotalTime>
  <Words>730</Words>
  <Application>Microsoft Office PowerPoint</Application>
  <PresentationFormat>On-screen Show (4:3)</PresentationFormat>
  <Paragraphs>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Symbol</vt:lpstr>
      <vt:lpstr>Retrospect</vt:lpstr>
      <vt:lpstr>Office Theme</vt:lpstr>
      <vt:lpstr>PowerPoint Presentation</vt:lpstr>
      <vt:lpstr>PowerPoint Presentation</vt:lpstr>
      <vt:lpstr>Why TIP Process Changes are Needed</vt:lpstr>
      <vt:lpstr>What has been done?</vt:lpstr>
      <vt:lpstr>3-Option Process</vt:lpstr>
      <vt:lpstr>Projects Applying for STBG Funding</vt:lpstr>
      <vt:lpstr>Projects Requesting Inclusion into the TIP</vt:lpstr>
      <vt:lpstr>Projects Not Included in the TIP that Demonstrate Progress Towards Implementation of LRTP Goals</vt:lpstr>
      <vt:lpstr>Common to Each Option</vt:lpstr>
      <vt:lpstr>Next Steps</vt:lpstr>
      <vt:lpstr>Action Requested: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mwenholz@ardc.org</dc:creator>
  <cp:lastModifiedBy>Mike Wenholz</cp:lastModifiedBy>
  <cp:revision>220</cp:revision>
  <cp:lastPrinted>2019-10-15T16:58:14Z</cp:lastPrinted>
  <dcterms:created xsi:type="dcterms:W3CDTF">2014-02-11T19:28:31Z</dcterms:created>
  <dcterms:modified xsi:type="dcterms:W3CDTF">2020-10-19T15:57:52Z</dcterms:modified>
</cp:coreProperties>
</file>